
<file path=[Content_Types].xml><?xml version="1.0" encoding="utf-8"?>
<Types xmlns="http://schemas.openxmlformats.org/package/2006/content-types">
  <Default Extension="xml" ContentType="application/xml"/>
  <Default Extension="xlsx" ContentType="application/vnd.openxmlformats-officedocument.spreadsheetml.sheet"/>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4.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rawings/drawing2.xml" ContentType="application/vnd.openxmlformats-officedocument.drawingml.chartshape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drawings/drawing3.xml" ContentType="application/vnd.openxmlformats-officedocument.drawingml.chartshapes+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drawings/drawing4.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360" r:id="rId2"/>
    <p:sldId id="418" r:id="rId3"/>
    <p:sldId id="419" r:id="rId4"/>
    <p:sldId id="421" r:id="rId5"/>
    <p:sldId id="423" r:id="rId6"/>
    <p:sldId id="361" r:id="rId7"/>
    <p:sldId id="396" r:id="rId8"/>
    <p:sldId id="397" r:id="rId9"/>
    <p:sldId id="398" r:id="rId10"/>
    <p:sldId id="399" r:id="rId11"/>
    <p:sldId id="400" r:id="rId12"/>
    <p:sldId id="401" r:id="rId13"/>
    <p:sldId id="402" r:id="rId14"/>
    <p:sldId id="403" r:id="rId15"/>
    <p:sldId id="405" r:id="rId16"/>
    <p:sldId id="406" r:id="rId17"/>
    <p:sldId id="407" r:id="rId18"/>
    <p:sldId id="408" r:id="rId19"/>
    <p:sldId id="431" r:id="rId20"/>
    <p:sldId id="424" r:id="rId21"/>
    <p:sldId id="425" r:id="rId22"/>
    <p:sldId id="426" r:id="rId23"/>
    <p:sldId id="433" r:id="rId24"/>
    <p:sldId id="436" r:id="rId25"/>
    <p:sldId id="437" r:id="rId26"/>
    <p:sldId id="438" r:id="rId27"/>
    <p:sldId id="439" r:id="rId28"/>
    <p:sldId id="440"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5DADC4BC-26BE-C146-9D3B-83675A6F80B2}">
          <p14:sldIdLst/>
        </p14:section>
        <p14:section name="Mask R-CNN" id="{569DD003-5774-774C-A155-35AB26D85B2B}">
          <p14:sldIdLst/>
        </p14:section>
        <p14:section name="Past, Present, Future" id="{1A9B6CDC-8CBD-9647-8806-886E62163015}">
          <p14:sldIdLst>
            <p14:sldId id="360"/>
            <p14:sldId id="418"/>
            <p14:sldId id="419"/>
            <p14:sldId id="421"/>
            <p14:sldId id="423"/>
            <p14:sldId id="361"/>
            <p14:sldId id="396"/>
            <p14:sldId id="397"/>
            <p14:sldId id="398"/>
            <p14:sldId id="399"/>
            <p14:sldId id="400"/>
            <p14:sldId id="401"/>
            <p14:sldId id="402"/>
            <p14:sldId id="403"/>
            <p14:sldId id="405"/>
            <p14:sldId id="406"/>
            <p14:sldId id="407"/>
            <p14:sldId id="408"/>
            <p14:sldId id="431"/>
            <p14:sldId id="424"/>
            <p14:sldId id="425"/>
            <p14:sldId id="426"/>
            <p14:sldId id="433"/>
            <p14:sldId id="436"/>
            <p14:sldId id="437"/>
            <p14:sldId id="438"/>
            <p14:sldId id="439"/>
            <p14:sldId id="440"/>
          </p14:sldIdLst>
        </p14:section>
        <p14:section name="In case of questions" id="{ECB436DA-8AC4-5846-B16C-5C0CDBEFD0DE}">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0450"/>
    <p:restoredTop sz="80732"/>
  </p:normalViewPr>
  <p:slideViewPr>
    <p:cSldViewPr snapToGrid="0" snapToObjects="1">
      <p:cViewPr>
        <p:scale>
          <a:sx n="90" d="100"/>
          <a:sy n="90" d="100"/>
        </p:scale>
        <p:origin x="648" y="416"/>
      </p:cViewPr>
      <p:guideLst/>
    </p:cSldViewPr>
  </p:slideViewPr>
  <p:notesTextViewPr>
    <p:cViewPr>
      <p:scale>
        <a:sx n="1" d="1"/>
        <a:sy n="1" d="1"/>
      </p:scale>
      <p:origin x="0" y="0"/>
    </p:cViewPr>
  </p:notesTextViewPr>
  <p:sorterViewPr>
    <p:cViewPr>
      <p:scale>
        <a:sx n="70" d="100"/>
        <a:sy n="70" d="100"/>
      </p:scale>
      <p:origin x="0" y="0"/>
    </p:cViewPr>
  </p:sorterViewPr>
  <p:notesViewPr>
    <p:cSldViewPr snapToGrid="0" snapToObjects="1">
      <p:cViewPr varScale="1">
        <p:scale>
          <a:sx n="95" d="100"/>
          <a:sy n="95" d="100"/>
        </p:scale>
        <p:origin x="2512" y="192"/>
      </p:cViewPr>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notesMaster" Target="notesMasters/notesMaster1.xml"/><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4" Type="http://schemas.openxmlformats.org/officeDocument/2006/relationships/chartUserShapes" Target="../drawings/drawing1.xml"/><Relationship Id="rId1" Type="http://schemas.microsoft.com/office/2011/relationships/chartStyle" Target="style1.xml"/><Relationship Id="rId2" Type="http://schemas.microsoft.com/office/2011/relationships/chartColorStyle" Target="colors1.xml"/></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Worksheet3.xlsx"/></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package" Target="../embeddings/Microsoft_Excel_Worksheet4.xlsx"/></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5.xlsx"/><Relationship Id="rId4" Type="http://schemas.openxmlformats.org/officeDocument/2006/relationships/chartUserShapes" Target="../drawings/drawing2.xml"/><Relationship Id="rId1" Type="http://schemas.microsoft.com/office/2011/relationships/chartStyle" Target="style5.xml"/><Relationship Id="rId2" Type="http://schemas.microsoft.com/office/2011/relationships/chartColorStyle" Target="colors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6.xlsx"/><Relationship Id="rId4" Type="http://schemas.openxmlformats.org/officeDocument/2006/relationships/chartUserShapes" Target="../drawings/drawing3.xml"/><Relationship Id="rId1" Type="http://schemas.microsoft.com/office/2011/relationships/chartStyle" Target="style6.xml"/><Relationship Id="rId2" Type="http://schemas.microsoft.com/office/2011/relationships/chartColorStyle" Target="colors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7.xlsx"/><Relationship Id="rId4" Type="http://schemas.openxmlformats.org/officeDocument/2006/relationships/chartUserShapes" Target="../drawings/drawing4.xml"/><Relationship Id="rId1" Type="http://schemas.microsoft.com/office/2011/relationships/chartStyle" Target="style7.xml"/><Relationship Id="rId2" Type="http://schemas.microsoft.com/office/2011/relationships/chartColorStyle" Target="colors7.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
          <c:y val="0.0"/>
          <c:w val="1.0"/>
          <c:h val="0.838285126676191"/>
        </c:manualLayout>
      </c:layout>
      <c:barChart>
        <c:barDir val="col"/>
        <c:grouping val="clustered"/>
        <c:varyColors val="0"/>
        <c:ser>
          <c:idx val="0"/>
          <c:order val="0"/>
          <c:tx>
            <c:strRef>
              <c:f>Sheet1!$C$1</c:f>
              <c:strCache>
                <c:ptCount val="1"/>
                <c:pt idx="0">
                  <c:v>AP</c:v>
                </c:pt>
              </c:strCache>
            </c:strRef>
          </c:tx>
          <c:spPr>
            <a:solidFill>
              <a:schemeClr val="accent4"/>
            </a:solidFill>
            <a:ln>
              <a:solidFill>
                <a:schemeClr val="tx1">
                  <a:lumMod val="50000"/>
                  <a:lumOff val="50000"/>
                </a:schemeClr>
              </a:solidFill>
            </a:ln>
            <a:effectLst/>
          </c:spPr>
          <c:invertIfNegative val="0"/>
          <c:dPt>
            <c:idx val="0"/>
            <c:invertIfNegative val="0"/>
            <c:bubble3D val="0"/>
            <c:spPr>
              <a:solidFill>
                <a:schemeClr val="accent4"/>
              </a:solidFill>
              <a:ln>
                <a:solidFill>
                  <a:schemeClr val="tx1">
                    <a:lumMod val="50000"/>
                    <a:lumOff val="50000"/>
                  </a:schemeClr>
                </a:solidFill>
              </a:ln>
              <a:effectLst/>
            </c:spPr>
          </c:dPt>
          <c:dPt>
            <c:idx val="3"/>
            <c:invertIfNegative val="0"/>
            <c:bubble3D val="0"/>
            <c:spPr>
              <a:solidFill>
                <a:schemeClr val="accent4"/>
              </a:solidFill>
              <a:ln>
                <a:solidFill>
                  <a:schemeClr val="tx1">
                    <a:lumMod val="50000"/>
                    <a:lumOff val="50000"/>
                  </a:schemeClr>
                </a:solidFill>
              </a:ln>
              <a:effectLst/>
            </c:spPr>
          </c:dPt>
          <c:dLbls>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Sheet1!$B$2:$B$9</c:f>
              <c:numCache>
                <c:formatCode>General</c:formatCode>
                <c:ptCount val="8"/>
              </c:numCache>
            </c:numRef>
          </c:cat>
          <c:val>
            <c:numRef>
              <c:f>Sheet1!$C$2:$C$8</c:f>
              <c:numCache>
                <c:formatCode>0</c:formatCode>
                <c:ptCount val="7"/>
                <c:pt idx="0">
                  <c:v>5.0</c:v>
                </c:pt>
                <c:pt idx="1">
                  <c:v>15.0</c:v>
                </c:pt>
                <c:pt idx="2">
                  <c:v>19.0</c:v>
                </c:pt>
                <c:pt idx="3">
                  <c:v>29.0</c:v>
                </c:pt>
                <c:pt idx="4">
                  <c:v>36.0</c:v>
                </c:pt>
                <c:pt idx="5">
                  <c:v>39.0</c:v>
                </c:pt>
                <c:pt idx="6">
                  <c:v>46.0</c:v>
                </c:pt>
              </c:numCache>
            </c:numRef>
          </c:val>
        </c:ser>
        <c:dLbls>
          <c:showLegendKey val="0"/>
          <c:showVal val="0"/>
          <c:showCatName val="0"/>
          <c:showSerName val="0"/>
          <c:showPercent val="0"/>
          <c:showBubbleSize val="0"/>
        </c:dLbls>
        <c:gapWidth val="300"/>
        <c:axId val="-113736320"/>
        <c:axId val="-113757440"/>
      </c:barChart>
      <c:catAx>
        <c:axId val="-113736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113757440"/>
        <c:crosses val="autoZero"/>
        <c:auto val="1"/>
        <c:lblAlgn val="ctr"/>
        <c:lblOffset val="100"/>
        <c:noMultiLvlLbl val="0"/>
      </c:catAx>
      <c:valAx>
        <c:axId val="-113757440"/>
        <c:scaling>
          <c:orientation val="minMax"/>
          <c:max val="120.0"/>
          <c:min val="0.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37363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
          <c:y val="0.0"/>
          <c:w val="1.0"/>
          <c:h val="0.838285126676191"/>
        </c:manualLayout>
      </c:layout>
      <c:barChart>
        <c:barDir val="col"/>
        <c:grouping val="clustered"/>
        <c:varyColors val="0"/>
        <c:ser>
          <c:idx val="0"/>
          <c:order val="0"/>
          <c:tx>
            <c:strRef>
              <c:f>Sheet1!$C$1</c:f>
              <c:strCache>
                <c:ptCount val="1"/>
                <c:pt idx="0">
                  <c:v>AP</c:v>
                </c:pt>
              </c:strCache>
            </c:strRef>
          </c:tx>
          <c:spPr>
            <a:solidFill>
              <a:schemeClr val="accent4"/>
            </a:solidFill>
            <a:ln>
              <a:solidFill>
                <a:schemeClr val="tx1">
                  <a:lumMod val="50000"/>
                  <a:lumOff val="50000"/>
                </a:schemeClr>
              </a:solidFill>
            </a:ln>
            <a:effectLst/>
          </c:spPr>
          <c:invertIfNegative val="0"/>
          <c:dPt>
            <c:idx val="0"/>
            <c:invertIfNegative val="0"/>
            <c:bubble3D val="0"/>
            <c:spPr>
              <a:solidFill>
                <a:schemeClr val="accent4"/>
              </a:solidFill>
              <a:ln>
                <a:solidFill>
                  <a:schemeClr val="tx1">
                    <a:lumMod val="50000"/>
                    <a:lumOff val="50000"/>
                  </a:schemeClr>
                </a:solidFill>
              </a:ln>
              <a:effectLst/>
            </c:spPr>
          </c:dPt>
          <c:dLbls>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Sheet1!$B$2:$B$9</c:f>
              <c:numCache>
                <c:formatCode>General</c:formatCode>
                <c:ptCount val="8"/>
              </c:numCache>
            </c:numRef>
          </c:cat>
          <c:val>
            <c:numRef>
              <c:f>Sheet1!$C$2:$C$3</c:f>
              <c:numCache>
                <c:formatCode>0</c:formatCode>
                <c:ptCount val="2"/>
                <c:pt idx="0">
                  <c:v>24.0</c:v>
                </c:pt>
                <c:pt idx="1">
                  <c:v>28.0</c:v>
                </c:pt>
              </c:numCache>
            </c:numRef>
          </c:val>
        </c:ser>
        <c:dLbls>
          <c:showLegendKey val="0"/>
          <c:showVal val="0"/>
          <c:showCatName val="0"/>
          <c:showSerName val="0"/>
          <c:showPercent val="0"/>
          <c:showBubbleSize val="0"/>
        </c:dLbls>
        <c:gapWidth val="300"/>
        <c:axId val="-472649392"/>
        <c:axId val="-472647072"/>
      </c:barChart>
      <c:catAx>
        <c:axId val="-4726493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472647072"/>
        <c:crosses val="autoZero"/>
        <c:auto val="1"/>
        <c:lblAlgn val="ctr"/>
        <c:lblOffset val="100"/>
        <c:noMultiLvlLbl val="0"/>
      </c:catAx>
      <c:valAx>
        <c:axId val="-472647072"/>
        <c:scaling>
          <c:orientation val="minMax"/>
          <c:max val="120.0"/>
          <c:min val="0.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726493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
          <c:y val="0.0"/>
          <c:w val="1.0"/>
          <c:h val="0.838285126676191"/>
        </c:manualLayout>
      </c:layout>
      <c:barChart>
        <c:barDir val="col"/>
        <c:grouping val="clustered"/>
        <c:varyColors val="0"/>
        <c:ser>
          <c:idx val="0"/>
          <c:order val="0"/>
          <c:tx>
            <c:strRef>
              <c:f>Sheet1!$C$1</c:f>
              <c:strCache>
                <c:ptCount val="1"/>
                <c:pt idx="0">
                  <c:v>AP</c:v>
                </c:pt>
              </c:strCache>
            </c:strRef>
          </c:tx>
          <c:spPr>
            <a:solidFill>
              <a:schemeClr val="accent4"/>
            </a:solidFill>
            <a:ln>
              <a:solidFill>
                <a:schemeClr val="tx1">
                  <a:lumMod val="50000"/>
                  <a:lumOff val="50000"/>
                </a:schemeClr>
              </a:solidFill>
            </a:ln>
            <a:effectLst/>
          </c:spPr>
          <c:invertIfNegative val="0"/>
          <c:dPt>
            <c:idx val="0"/>
            <c:invertIfNegative val="0"/>
            <c:bubble3D val="0"/>
            <c:spPr>
              <a:solidFill>
                <a:schemeClr val="accent4"/>
              </a:solidFill>
              <a:ln>
                <a:solidFill>
                  <a:schemeClr val="tx1">
                    <a:lumMod val="50000"/>
                    <a:lumOff val="50000"/>
                  </a:schemeClr>
                </a:solidFill>
              </a:ln>
              <a:effectLst/>
            </c:spPr>
          </c:dPt>
          <c:dLbls>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Sheet1!$B$2:$B$9</c:f>
              <c:numCache>
                <c:formatCode>General</c:formatCode>
                <c:ptCount val="8"/>
              </c:numCache>
            </c:numRef>
          </c:cat>
          <c:val>
            <c:numRef>
              <c:f>Sheet1!$C$2:$C$4</c:f>
              <c:numCache>
                <c:formatCode>General</c:formatCode>
                <c:ptCount val="3"/>
                <c:pt idx="0">
                  <c:v>38.0</c:v>
                </c:pt>
                <c:pt idx="1">
                  <c:v>39.5</c:v>
                </c:pt>
                <c:pt idx="2">
                  <c:v>41.5</c:v>
                </c:pt>
              </c:numCache>
            </c:numRef>
          </c:val>
        </c:ser>
        <c:dLbls>
          <c:showLegendKey val="0"/>
          <c:showVal val="0"/>
          <c:showCatName val="0"/>
          <c:showSerName val="0"/>
          <c:showPercent val="0"/>
          <c:showBubbleSize val="0"/>
        </c:dLbls>
        <c:gapWidth val="300"/>
        <c:axId val="-472736512"/>
        <c:axId val="-472734192"/>
      </c:barChart>
      <c:catAx>
        <c:axId val="-4727365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472734192"/>
        <c:crosses val="autoZero"/>
        <c:auto val="1"/>
        <c:lblAlgn val="ctr"/>
        <c:lblOffset val="100"/>
        <c:noMultiLvlLbl val="0"/>
      </c:catAx>
      <c:valAx>
        <c:axId val="-472734192"/>
        <c:scaling>
          <c:orientation val="minMax"/>
          <c:max val="120.0"/>
          <c:min val="0.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7273651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
          <c:y val="0.0"/>
          <c:w val="1.0"/>
          <c:h val="0.838285126676191"/>
        </c:manualLayout>
      </c:layout>
      <c:barChart>
        <c:barDir val="col"/>
        <c:grouping val="clustered"/>
        <c:varyColors val="0"/>
        <c:ser>
          <c:idx val="0"/>
          <c:order val="0"/>
          <c:tx>
            <c:strRef>
              <c:f>Sheet1!$C$1</c:f>
              <c:strCache>
                <c:ptCount val="1"/>
                <c:pt idx="0">
                  <c:v>AP</c:v>
                </c:pt>
              </c:strCache>
            </c:strRef>
          </c:tx>
          <c:spPr>
            <a:solidFill>
              <a:schemeClr val="accent4"/>
            </a:solidFill>
            <a:ln>
              <a:solidFill>
                <a:schemeClr val="tx1">
                  <a:lumMod val="50000"/>
                  <a:lumOff val="50000"/>
                </a:schemeClr>
              </a:solidFill>
            </a:ln>
            <a:effectLst/>
          </c:spPr>
          <c:invertIfNegative val="0"/>
          <c:dPt>
            <c:idx val="0"/>
            <c:invertIfNegative val="0"/>
            <c:bubble3D val="0"/>
            <c:spPr>
              <a:solidFill>
                <a:schemeClr val="accent4"/>
              </a:solidFill>
              <a:ln>
                <a:solidFill>
                  <a:schemeClr val="tx1">
                    <a:lumMod val="50000"/>
                    <a:lumOff val="50000"/>
                  </a:schemeClr>
                </a:solidFill>
              </a:ln>
              <a:effectLst/>
            </c:spPr>
          </c:dPt>
          <c:dLbls>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Sheet1!$B$2:$B$9</c:f>
              <c:numCache>
                <c:formatCode>General</c:formatCode>
                <c:ptCount val="8"/>
              </c:numCache>
            </c:numRef>
          </c:cat>
          <c:val>
            <c:numRef>
              <c:f>Sheet1!$C$2:$C$5</c:f>
              <c:numCache>
                <c:formatCode>General</c:formatCode>
                <c:ptCount val="4"/>
                <c:pt idx="0">
                  <c:v>38.0</c:v>
                </c:pt>
                <c:pt idx="1">
                  <c:v>39.5</c:v>
                </c:pt>
                <c:pt idx="2">
                  <c:v>41.5</c:v>
                </c:pt>
                <c:pt idx="3" formatCode="0.0">
                  <c:v>42.7</c:v>
                </c:pt>
              </c:numCache>
            </c:numRef>
          </c:val>
        </c:ser>
        <c:dLbls>
          <c:showLegendKey val="0"/>
          <c:showVal val="0"/>
          <c:showCatName val="0"/>
          <c:showSerName val="0"/>
          <c:showPercent val="0"/>
          <c:showBubbleSize val="0"/>
        </c:dLbls>
        <c:gapWidth val="300"/>
        <c:axId val="-472901008"/>
        <c:axId val="-472898688"/>
      </c:barChart>
      <c:catAx>
        <c:axId val="-4729010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472898688"/>
        <c:crosses val="autoZero"/>
        <c:auto val="1"/>
        <c:lblAlgn val="ctr"/>
        <c:lblOffset val="100"/>
        <c:noMultiLvlLbl val="0"/>
      </c:catAx>
      <c:valAx>
        <c:axId val="-472898688"/>
        <c:scaling>
          <c:orientation val="minMax"/>
          <c:max val="120.0"/>
          <c:min val="0.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729010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
          <c:y val="0.0"/>
          <c:w val="1.0"/>
          <c:h val="0.838285126676191"/>
        </c:manualLayout>
      </c:layout>
      <c:barChart>
        <c:barDir val="col"/>
        <c:grouping val="clustered"/>
        <c:varyColors val="0"/>
        <c:ser>
          <c:idx val="0"/>
          <c:order val="0"/>
          <c:tx>
            <c:strRef>
              <c:f>Sheet1!$C$1</c:f>
              <c:strCache>
                <c:ptCount val="1"/>
                <c:pt idx="0">
                  <c:v>AP</c:v>
                </c:pt>
              </c:strCache>
            </c:strRef>
          </c:tx>
          <c:spPr>
            <a:solidFill>
              <a:schemeClr val="accent4"/>
            </a:solidFill>
            <a:ln>
              <a:solidFill>
                <a:schemeClr val="tx1">
                  <a:lumMod val="50000"/>
                  <a:lumOff val="50000"/>
                </a:schemeClr>
              </a:solidFill>
            </a:ln>
            <a:effectLst/>
          </c:spPr>
          <c:invertIfNegative val="0"/>
          <c:dPt>
            <c:idx val="0"/>
            <c:invertIfNegative val="0"/>
            <c:bubble3D val="0"/>
            <c:spPr>
              <a:solidFill>
                <a:schemeClr val="accent4"/>
              </a:solidFill>
              <a:ln>
                <a:solidFill>
                  <a:schemeClr val="tx1">
                    <a:lumMod val="50000"/>
                    <a:lumOff val="50000"/>
                  </a:schemeClr>
                </a:solidFill>
              </a:ln>
              <a:effectLst/>
            </c:spPr>
          </c:dPt>
          <c:dPt>
            <c:idx val="3"/>
            <c:invertIfNegative val="0"/>
            <c:bubble3D val="0"/>
            <c:spPr>
              <a:solidFill>
                <a:schemeClr val="accent4"/>
              </a:solidFill>
              <a:ln>
                <a:solidFill>
                  <a:schemeClr val="tx1">
                    <a:lumMod val="50000"/>
                    <a:lumOff val="50000"/>
                  </a:schemeClr>
                </a:solidFill>
              </a:ln>
              <a:effectLst/>
            </c:spPr>
          </c:dPt>
          <c:dLbls>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Sheet1!$B$2:$B$9</c:f>
              <c:numCache>
                <c:formatCode>General</c:formatCode>
                <c:ptCount val="8"/>
              </c:numCache>
            </c:numRef>
          </c:cat>
          <c:val>
            <c:numRef>
              <c:f>Sheet1!$C$2:$C$8</c:f>
              <c:numCache>
                <c:formatCode>0</c:formatCode>
                <c:ptCount val="7"/>
                <c:pt idx="0">
                  <c:v>5.0</c:v>
                </c:pt>
                <c:pt idx="1">
                  <c:v>15.0</c:v>
                </c:pt>
                <c:pt idx="2">
                  <c:v>19.0</c:v>
                </c:pt>
                <c:pt idx="3">
                  <c:v>29.0</c:v>
                </c:pt>
                <c:pt idx="4">
                  <c:v>36.0</c:v>
                </c:pt>
                <c:pt idx="5">
                  <c:v>39.0</c:v>
                </c:pt>
                <c:pt idx="6">
                  <c:v>46.0</c:v>
                </c:pt>
              </c:numCache>
            </c:numRef>
          </c:val>
        </c:ser>
        <c:dLbls>
          <c:showLegendKey val="0"/>
          <c:showVal val="0"/>
          <c:showCatName val="0"/>
          <c:showSerName val="0"/>
          <c:showPercent val="0"/>
          <c:showBubbleSize val="0"/>
        </c:dLbls>
        <c:gapWidth val="300"/>
        <c:axId val="-472856128"/>
        <c:axId val="-472854160"/>
      </c:barChart>
      <c:catAx>
        <c:axId val="-4728561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472854160"/>
        <c:crosses val="autoZero"/>
        <c:auto val="1"/>
        <c:lblAlgn val="ctr"/>
        <c:lblOffset val="100"/>
        <c:noMultiLvlLbl val="0"/>
      </c:catAx>
      <c:valAx>
        <c:axId val="-472854160"/>
        <c:scaling>
          <c:orientation val="minMax"/>
          <c:max val="120.0"/>
          <c:min val="0.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728561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
          <c:y val="0.0"/>
          <c:w val="1.0"/>
          <c:h val="0.838285126676191"/>
        </c:manualLayout>
      </c:layout>
      <c:barChart>
        <c:barDir val="col"/>
        <c:grouping val="clustered"/>
        <c:varyColors val="0"/>
        <c:ser>
          <c:idx val="0"/>
          <c:order val="0"/>
          <c:tx>
            <c:strRef>
              <c:f>Sheet1!$C$1</c:f>
              <c:strCache>
                <c:ptCount val="1"/>
                <c:pt idx="0">
                  <c:v>AP</c:v>
                </c:pt>
              </c:strCache>
            </c:strRef>
          </c:tx>
          <c:spPr>
            <a:solidFill>
              <a:schemeClr val="accent4"/>
            </a:solidFill>
            <a:ln>
              <a:solidFill>
                <a:schemeClr val="tx1">
                  <a:lumMod val="50000"/>
                  <a:lumOff val="50000"/>
                </a:schemeClr>
              </a:solidFill>
            </a:ln>
            <a:effectLst/>
          </c:spPr>
          <c:invertIfNegative val="0"/>
          <c:dPt>
            <c:idx val="0"/>
            <c:invertIfNegative val="0"/>
            <c:bubble3D val="0"/>
            <c:spPr>
              <a:solidFill>
                <a:schemeClr val="accent4"/>
              </a:solidFill>
              <a:ln>
                <a:solidFill>
                  <a:schemeClr val="tx1">
                    <a:lumMod val="50000"/>
                    <a:lumOff val="50000"/>
                  </a:schemeClr>
                </a:solidFill>
              </a:ln>
              <a:effectLst/>
            </c:spPr>
          </c:dPt>
          <c:dPt>
            <c:idx val="3"/>
            <c:invertIfNegative val="0"/>
            <c:bubble3D val="0"/>
            <c:spPr>
              <a:solidFill>
                <a:schemeClr val="accent4"/>
              </a:solidFill>
              <a:ln>
                <a:solidFill>
                  <a:schemeClr val="tx1">
                    <a:lumMod val="50000"/>
                    <a:lumOff val="50000"/>
                  </a:schemeClr>
                </a:solidFill>
              </a:ln>
              <a:effectLst/>
            </c:spPr>
          </c:dPt>
          <c:dLbls>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Sheet1!$B$2:$B$9</c:f>
              <c:numCache>
                <c:formatCode>General</c:formatCode>
                <c:ptCount val="8"/>
              </c:numCache>
            </c:numRef>
          </c:cat>
          <c:val>
            <c:numRef>
              <c:f>Sheet1!$C$2:$C$8</c:f>
              <c:numCache>
                <c:formatCode>0</c:formatCode>
                <c:ptCount val="7"/>
                <c:pt idx="0">
                  <c:v>5.0</c:v>
                </c:pt>
                <c:pt idx="1">
                  <c:v>15.0</c:v>
                </c:pt>
                <c:pt idx="2">
                  <c:v>19.0</c:v>
                </c:pt>
                <c:pt idx="3">
                  <c:v>29.0</c:v>
                </c:pt>
                <c:pt idx="4">
                  <c:v>36.0</c:v>
                </c:pt>
                <c:pt idx="5">
                  <c:v>39.0</c:v>
                </c:pt>
                <c:pt idx="6">
                  <c:v>46.0</c:v>
                </c:pt>
              </c:numCache>
            </c:numRef>
          </c:val>
        </c:ser>
        <c:dLbls>
          <c:showLegendKey val="0"/>
          <c:showVal val="0"/>
          <c:showCatName val="0"/>
          <c:showSerName val="0"/>
          <c:showPercent val="0"/>
          <c:showBubbleSize val="0"/>
        </c:dLbls>
        <c:gapWidth val="300"/>
        <c:axId val="-472489584"/>
        <c:axId val="-472487264"/>
      </c:barChart>
      <c:catAx>
        <c:axId val="-4724895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472487264"/>
        <c:crosses val="autoZero"/>
        <c:auto val="1"/>
        <c:lblAlgn val="ctr"/>
        <c:lblOffset val="100"/>
        <c:noMultiLvlLbl val="0"/>
      </c:catAx>
      <c:valAx>
        <c:axId val="-472487264"/>
        <c:scaling>
          <c:orientation val="minMax"/>
          <c:max val="120.0"/>
          <c:min val="0.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724895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
          <c:y val="0.0"/>
          <c:w val="1.0"/>
          <c:h val="0.838285126676191"/>
        </c:manualLayout>
      </c:layout>
      <c:barChart>
        <c:barDir val="col"/>
        <c:grouping val="clustered"/>
        <c:varyColors val="0"/>
        <c:ser>
          <c:idx val="0"/>
          <c:order val="0"/>
          <c:tx>
            <c:strRef>
              <c:f>Sheet1!$C$1</c:f>
              <c:strCache>
                <c:ptCount val="1"/>
                <c:pt idx="0">
                  <c:v>AP</c:v>
                </c:pt>
              </c:strCache>
            </c:strRef>
          </c:tx>
          <c:spPr>
            <a:solidFill>
              <a:schemeClr val="accent4"/>
            </a:solidFill>
            <a:ln>
              <a:solidFill>
                <a:schemeClr val="tx1">
                  <a:lumMod val="50000"/>
                  <a:lumOff val="50000"/>
                </a:schemeClr>
              </a:solidFill>
            </a:ln>
            <a:effectLst/>
          </c:spPr>
          <c:invertIfNegative val="0"/>
          <c:dPt>
            <c:idx val="0"/>
            <c:invertIfNegative val="0"/>
            <c:bubble3D val="0"/>
            <c:spPr>
              <a:solidFill>
                <a:schemeClr val="accent4"/>
              </a:solidFill>
              <a:ln>
                <a:solidFill>
                  <a:schemeClr val="tx1">
                    <a:lumMod val="50000"/>
                    <a:lumOff val="50000"/>
                  </a:schemeClr>
                </a:solidFill>
              </a:ln>
              <a:effectLst/>
            </c:spPr>
          </c:dPt>
          <c:dPt>
            <c:idx val="3"/>
            <c:invertIfNegative val="0"/>
            <c:bubble3D val="0"/>
            <c:spPr>
              <a:solidFill>
                <a:schemeClr val="accent4"/>
              </a:solidFill>
              <a:ln>
                <a:solidFill>
                  <a:schemeClr val="tx1">
                    <a:lumMod val="50000"/>
                    <a:lumOff val="50000"/>
                  </a:schemeClr>
                </a:solidFill>
              </a:ln>
              <a:effectLst/>
            </c:spPr>
          </c:dPt>
          <c:dLbls>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Sheet1!$B$2:$B$9</c:f>
              <c:numCache>
                <c:formatCode>General</c:formatCode>
                <c:ptCount val="8"/>
              </c:numCache>
            </c:numRef>
          </c:cat>
          <c:val>
            <c:numRef>
              <c:f>Sheet1!$C$2:$C$8</c:f>
              <c:numCache>
                <c:formatCode>0</c:formatCode>
                <c:ptCount val="7"/>
                <c:pt idx="0">
                  <c:v>5.0</c:v>
                </c:pt>
                <c:pt idx="1">
                  <c:v>15.0</c:v>
                </c:pt>
                <c:pt idx="2">
                  <c:v>19.0</c:v>
                </c:pt>
                <c:pt idx="3">
                  <c:v>29.0</c:v>
                </c:pt>
                <c:pt idx="4">
                  <c:v>36.0</c:v>
                </c:pt>
                <c:pt idx="5">
                  <c:v>39.0</c:v>
                </c:pt>
                <c:pt idx="6">
                  <c:v>46.0</c:v>
                </c:pt>
              </c:numCache>
            </c:numRef>
          </c:val>
        </c:ser>
        <c:dLbls>
          <c:showLegendKey val="0"/>
          <c:showVal val="0"/>
          <c:showCatName val="0"/>
          <c:showSerName val="0"/>
          <c:showPercent val="0"/>
          <c:showBubbleSize val="0"/>
        </c:dLbls>
        <c:gapWidth val="300"/>
        <c:axId val="-472403568"/>
        <c:axId val="-472401248"/>
      </c:barChart>
      <c:catAx>
        <c:axId val="-4724035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472401248"/>
        <c:crosses val="autoZero"/>
        <c:auto val="1"/>
        <c:lblAlgn val="ctr"/>
        <c:lblOffset val="100"/>
        <c:noMultiLvlLbl val="0"/>
      </c:catAx>
      <c:valAx>
        <c:axId val="-472401248"/>
        <c:scaling>
          <c:orientation val="minMax"/>
          <c:max val="120.0"/>
          <c:min val="0.0"/>
        </c:scaling>
        <c:delete val="0"/>
        <c:axPos val="l"/>
        <c:numFmt formatCode="0" sourceLinked="1"/>
        <c:majorTickMark val="out"/>
        <c:minorTickMark val="none"/>
        <c:tickLblPos val="none"/>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724035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0.44166</cdr:x>
      <cdr:y>0.85464</cdr:y>
    </cdr:from>
    <cdr:to>
      <cdr:x>0.55834</cdr:x>
      <cdr:y>0.94889</cdr:y>
    </cdr:to>
    <cdr:sp macro="" textlink="">
      <cdr:nvSpPr>
        <cdr:cNvPr id="2" name="TextBox 1"/>
        <cdr:cNvSpPr txBox="1"/>
      </cdr:nvSpPr>
      <cdr:spPr>
        <a:xfrm xmlns:a="http://schemas.openxmlformats.org/drawingml/2006/main">
          <a:off x="5384746" y="5861150"/>
          <a:ext cx="1422505" cy="646331"/>
        </a:xfrm>
        <a:prstGeom xmlns:a="http://schemas.openxmlformats.org/drawingml/2006/main" prst="rect">
          <a:avLst/>
        </a:prstGeom>
        <a:noFill xmlns:a="http://schemas.openxmlformats.org/drawingml/2006/main"/>
      </cdr:spPr>
      <cdr:txBody>
        <a:bodyPr xmlns:a="http://schemas.openxmlformats.org/drawingml/2006/main" wrap="none" rtlCol="0">
          <a:spAutoFit/>
        </a:bodyPr>
        <a:lstStyle xmlns:a="http://schemas.openxmlformats.org/drawingml/2006/main">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pPr algn="ctr"/>
          <a:r>
            <a:rPr lang="en-US" dirty="0" smtClean="0"/>
            <a:t>Faster R-CNN</a:t>
          </a:r>
        </a:p>
        <a:p xmlns:a="http://schemas.openxmlformats.org/drawingml/2006/main">
          <a:pPr algn="ctr"/>
          <a:r>
            <a:rPr lang="en-US" dirty="0" smtClean="0"/>
            <a:t>(VGG-16)</a:t>
          </a:r>
        </a:p>
      </cdr:txBody>
    </cdr:sp>
  </cdr:relSizeAnchor>
</c:userShapes>
</file>

<file path=ppt/drawings/drawing2.xml><?xml version="1.0" encoding="utf-8"?>
<c:userShapes xmlns:c="http://schemas.openxmlformats.org/drawingml/2006/chart">
  <cdr:relSizeAnchor xmlns:cdr="http://schemas.openxmlformats.org/drawingml/2006/chartDrawing">
    <cdr:from>
      <cdr:x>0.44166</cdr:x>
      <cdr:y>0.85464</cdr:y>
    </cdr:from>
    <cdr:to>
      <cdr:x>0.55834</cdr:x>
      <cdr:y>0.94889</cdr:y>
    </cdr:to>
    <cdr:sp macro="" textlink="">
      <cdr:nvSpPr>
        <cdr:cNvPr id="2" name="TextBox 1"/>
        <cdr:cNvSpPr txBox="1"/>
      </cdr:nvSpPr>
      <cdr:spPr>
        <a:xfrm xmlns:a="http://schemas.openxmlformats.org/drawingml/2006/main">
          <a:off x="5384746" y="5861150"/>
          <a:ext cx="1422505" cy="646331"/>
        </a:xfrm>
        <a:prstGeom xmlns:a="http://schemas.openxmlformats.org/drawingml/2006/main" prst="rect">
          <a:avLst/>
        </a:prstGeom>
        <a:noFill xmlns:a="http://schemas.openxmlformats.org/drawingml/2006/main"/>
      </cdr:spPr>
      <cdr:txBody>
        <a:bodyPr xmlns:a="http://schemas.openxmlformats.org/drawingml/2006/main" wrap="none" rtlCol="0">
          <a:spAutoFit/>
        </a:bodyPr>
        <a:lstStyle xmlns:a="http://schemas.openxmlformats.org/drawingml/2006/main">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pPr algn="ctr"/>
          <a:r>
            <a:rPr lang="en-US" dirty="0" smtClean="0"/>
            <a:t>Faster R-CNN</a:t>
          </a:r>
        </a:p>
        <a:p xmlns:a="http://schemas.openxmlformats.org/drawingml/2006/main">
          <a:pPr algn="ctr"/>
          <a:r>
            <a:rPr lang="en-US" dirty="0" smtClean="0"/>
            <a:t>(VGG-16)</a:t>
          </a:r>
        </a:p>
      </cdr:txBody>
    </cdr:sp>
  </cdr:relSizeAnchor>
</c:userShapes>
</file>

<file path=ppt/drawings/drawing3.xml><?xml version="1.0" encoding="utf-8"?>
<c:userShapes xmlns:c="http://schemas.openxmlformats.org/drawingml/2006/chart">
  <cdr:relSizeAnchor xmlns:cdr="http://schemas.openxmlformats.org/drawingml/2006/chartDrawing">
    <cdr:from>
      <cdr:x>0.44166</cdr:x>
      <cdr:y>0.85464</cdr:y>
    </cdr:from>
    <cdr:to>
      <cdr:x>0.55834</cdr:x>
      <cdr:y>0.94889</cdr:y>
    </cdr:to>
    <cdr:sp macro="" textlink="">
      <cdr:nvSpPr>
        <cdr:cNvPr id="2" name="TextBox 1"/>
        <cdr:cNvSpPr txBox="1"/>
      </cdr:nvSpPr>
      <cdr:spPr>
        <a:xfrm xmlns:a="http://schemas.openxmlformats.org/drawingml/2006/main">
          <a:off x="5384746" y="5861150"/>
          <a:ext cx="1422505" cy="646331"/>
        </a:xfrm>
        <a:prstGeom xmlns:a="http://schemas.openxmlformats.org/drawingml/2006/main" prst="rect">
          <a:avLst/>
        </a:prstGeom>
        <a:noFill xmlns:a="http://schemas.openxmlformats.org/drawingml/2006/main"/>
      </cdr:spPr>
      <cdr:txBody>
        <a:bodyPr xmlns:a="http://schemas.openxmlformats.org/drawingml/2006/main" wrap="none" rtlCol="0">
          <a:spAutoFit/>
        </a:bodyPr>
        <a:lstStyle xmlns:a="http://schemas.openxmlformats.org/drawingml/2006/main">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pPr algn="ctr"/>
          <a:r>
            <a:rPr lang="en-US" dirty="0" smtClean="0"/>
            <a:t>Faster R-CNN</a:t>
          </a:r>
        </a:p>
        <a:p xmlns:a="http://schemas.openxmlformats.org/drawingml/2006/main">
          <a:pPr algn="ctr"/>
          <a:r>
            <a:rPr lang="en-US" dirty="0" smtClean="0"/>
            <a:t>(VGG-16)</a:t>
          </a:r>
        </a:p>
      </cdr:txBody>
    </cdr:sp>
  </cdr:relSizeAnchor>
</c:userShapes>
</file>

<file path=ppt/drawings/drawing4.xml><?xml version="1.0" encoding="utf-8"?>
<c:userShapes xmlns:c="http://schemas.openxmlformats.org/drawingml/2006/chart">
  <cdr:relSizeAnchor xmlns:cdr="http://schemas.openxmlformats.org/drawingml/2006/chartDrawing">
    <cdr:from>
      <cdr:x>0.44166</cdr:x>
      <cdr:y>0.85464</cdr:y>
    </cdr:from>
    <cdr:to>
      <cdr:x>0.55834</cdr:x>
      <cdr:y>0.94889</cdr:y>
    </cdr:to>
    <cdr:sp macro="" textlink="">
      <cdr:nvSpPr>
        <cdr:cNvPr id="2" name="TextBox 1"/>
        <cdr:cNvSpPr txBox="1"/>
      </cdr:nvSpPr>
      <cdr:spPr>
        <a:xfrm xmlns:a="http://schemas.openxmlformats.org/drawingml/2006/main">
          <a:off x="5384746" y="5861150"/>
          <a:ext cx="1422505" cy="646331"/>
        </a:xfrm>
        <a:prstGeom xmlns:a="http://schemas.openxmlformats.org/drawingml/2006/main" prst="rect">
          <a:avLst/>
        </a:prstGeom>
        <a:noFill xmlns:a="http://schemas.openxmlformats.org/drawingml/2006/main"/>
      </cdr:spPr>
      <cdr:txBody>
        <a:bodyPr xmlns:a="http://schemas.openxmlformats.org/drawingml/2006/main" wrap="none" rtlCol="0">
          <a:spAutoFit/>
        </a:bodyPr>
        <a:lstStyle xmlns:a="http://schemas.openxmlformats.org/drawingml/2006/main">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xmlns:a="http://schemas.openxmlformats.org/drawingml/2006/main">
          <a:pPr algn="ctr"/>
          <a:r>
            <a:rPr lang="en-US" dirty="0" smtClean="0"/>
            <a:t>Faster R-CNN</a:t>
          </a:r>
        </a:p>
        <a:p xmlns:a="http://schemas.openxmlformats.org/drawingml/2006/main">
          <a:pPr algn="ctr"/>
          <a:r>
            <a:rPr lang="en-US" dirty="0" smtClean="0"/>
            <a:t>(VGG-16)</a:t>
          </a:r>
        </a:p>
      </cdr:txBody>
    </cdr:sp>
  </cdr:relSizeAnchor>
</c:userShape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F51B28-A5B6-904E-A60C-D004CBF9F7EA}" type="datetimeFigureOut">
              <a:rPr lang="en-US" smtClean="0"/>
              <a:t>10/3/17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0566E6-D964-3F46-AB6F-21836F30FFAC}" type="slidenum">
              <a:rPr lang="en-US" smtClean="0"/>
              <a:t>‹#›</a:t>
            </a:fld>
            <a:endParaRPr lang="en-US"/>
          </a:p>
        </p:txBody>
      </p:sp>
    </p:spTree>
    <p:extLst>
      <p:ext uri="{BB962C8B-B14F-4D97-AF65-F5344CB8AC3E}">
        <p14:creationId xmlns:p14="http://schemas.microsoft.com/office/powerpoint/2010/main" val="15331811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 want to shift gears and discuss</a:t>
            </a:r>
            <a:r>
              <a:rPr lang="en-US" baseline="0" dirty="0" smtClean="0"/>
              <a:t> some trends in the field of object detection</a:t>
            </a:r>
          </a:p>
          <a:p>
            <a:endParaRPr lang="en-US" baseline="0" dirty="0" smtClean="0"/>
          </a:p>
          <a:p>
            <a:r>
              <a:rPr lang="en-US" baseline="0" dirty="0" smtClean="0"/>
              <a:t>In particular, since deep learning became effective for deep learning we’ve seen a massive improvement in the application of deep learning techniques</a:t>
            </a:r>
          </a:p>
          <a:p>
            <a:endParaRPr lang="en-US" baseline="0" dirty="0" smtClean="0"/>
          </a:p>
          <a:p>
            <a:r>
              <a:rPr lang="en-US" baseline="0" dirty="0" smtClean="0"/>
              <a:t>I want to discuss my analysis of what factors have made this possible.</a:t>
            </a:r>
            <a:endParaRPr lang="en-US" dirty="0"/>
          </a:p>
        </p:txBody>
      </p:sp>
      <p:sp>
        <p:nvSpPr>
          <p:cNvPr id="4" name="Slide Number Placeholder 3"/>
          <p:cNvSpPr>
            <a:spLocks noGrp="1"/>
          </p:cNvSpPr>
          <p:nvPr>
            <p:ph type="sldNum" sz="quarter" idx="10"/>
          </p:nvPr>
        </p:nvSpPr>
        <p:spPr/>
        <p:txBody>
          <a:bodyPr/>
          <a:lstStyle/>
          <a:p>
            <a:fld id="{69195831-7239-40B0-9852-2DCDD55494CB}" type="slidenum">
              <a:rPr lang="en-US" smtClean="0"/>
              <a:t>1</a:t>
            </a:fld>
            <a:endParaRPr lang="en-US"/>
          </a:p>
        </p:txBody>
      </p:sp>
    </p:spTree>
    <p:extLst>
      <p:ext uri="{BB962C8B-B14F-4D97-AF65-F5344CB8AC3E}">
        <p14:creationId xmlns:p14="http://schemas.microsoft.com/office/powerpoint/2010/main" val="19514995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endParaRPr lang="en-US" dirty="0"/>
          </a:p>
        </p:txBody>
      </p:sp>
      <p:sp>
        <p:nvSpPr>
          <p:cNvPr id="4" name="Slide Number Placeholder 3"/>
          <p:cNvSpPr>
            <a:spLocks noGrp="1"/>
          </p:cNvSpPr>
          <p:nvPr>
            <p:ph type="sldNum" sz="quarter" idx="10"/>
          </p:nvPr>
        </p:nvSpPr>
        <p:spPr/>
        <p:txBody>
          <a:bodyPr/>
          <a:lstStyle/>
          <a:p>
            <a:fld id="{140566E6-D964-3F46-AB6F-21836F30FFAC}" type="slidenum">
              <a:rPr lang="en-US" smtClean="0"/>
              <a:t>10</a:t>
            </a:fld>
            <a:endParaRPr lang="en-US"/>
          </a:p>
        </p:txBody>
      </p:sp>
    </p:spTree>
    <p:extLst>
      <p:ext uri="{BB962C8B-B14F-4D97-AF65-F5344CB8AC3E}">
        <p14:creationId xmlns:p14="http://schemas.microsoft.com/office/powerpoint/2010/main" val="5139107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Rotate</a:t>
            </a:r>
            <a:r>
              <a:rPr lang="en-US" baseline="0" dirty="0" smtClean="0"/>
              <a:t> and fail</a:t>
            </a:r>
            <a:endParaRPr lang="en-US" dirty="0"/>
          </a:p>
        </p:txBody>
      </p:sp>
      <p:sp>
        <p:nvSpPr>
          <p:cNvPr id="4" name="Slide Number Placeholder 3"/>
          <p:cNvSpPr>
            <a:spLocks noGrp="1"/>
          </p:cNvSpPr>
          <p:nvPr>
            <p:ph type="sldNum" sz="quarter" idx="10"/>
          </p:nvPr>
        </p:nvSpPr>
        <p:spPr/>
        <p:txBody>
          <a:bodyPr/>
          <a:lstStyle/>
          <a:p>
            <a:fld id="{140566E6-D964-3F46-AB6F-21836F30FFAC}" type="slidenum">
              <a:rPr lang="en-US" smtClean="0"/>
              <a:t>11</a:t>
            </a:fld>
            <a:endParaRPr lang="en-US"/>
          </a:p>
        </p:txBody>
      </p:sp>
    </p:spTree>
    <p:extLst>
      <p:ext uri="{BB962C8B-B14F-4D97-AF65-F5344CB8AC3E}">
        <p14:creationId xmlns:p14="http://schemas.microsoft.com/office/powerpoint/2010/main" val="5636071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Nice try</a:t>
            </a:r>
            <a:endParaRPr lang="en-US" dirty="0"/>
          </a:p>
        </p:txBody>
      </p:sp>
      <p:sp>
        <p:nvSpPr>
          <p:cNvPr id="4" name="Slide Number Placeholder 3"/>
          <p:cNvSpPr>
            <a:spLocks noGrp="1"/>
          </p:cNvSpPr>
          <p:nvPr>
            <p:ph type="sldNum" sz="quarter" idx="10"/>
          </p:nvPr>
        </p:nvSpPr>
        <p:spPr/>
        <p:txBody>
          <a:bodyPr/>
          <a:lstStyle/>
          <a:p>
            <a:fld id="{140566E6-D964-3F46-AB6F-21836F30FFAC}" type="slidenum">
              <a:rPr lang="en-US" smtClean="0"/>
              <a:t>12</a:t>
            </a:fld>
            <a:endParaRPr lang="en-US"/>
          </a:p>
        </p:txBody>
      </p:sp>
    </p:spTree>
    <p:extLst>
      <p:ext uri="{BB962C8B-B14F-4D97-AF65-F5344CB8AC3E}">
        <p14:creationId xmlns:p14="http://schemas.microsoft.com/office/powerpoint/2010/main" val="17887496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Revenge</a:t>
            </a:r>
            <a:r>
              <a:rPr lang="en-US" baseline="0" dirty="0" smtClean="0"/>
              <a:t> of context</a:t>
            </a:r>
            <a:endParaRPr lang="en-US" dirty="0"/>
          </a:p>
        </p:txBody>
      </p:sp>
      <p:sp>
        <p:nvSpPr>
          <p:cNvPr id="4" name="Slide Number Placeholder 3"/>
          <p:cNvSpPr>
            <a:spLocks noGrp="1"/>
          </p:cNvSpPr>
          <p:nvPr>
            <p:ph type="sldNum" sz="quarter" idx="10"/>
          </p:nvPr>
        </p:nvSpPr>
        <p:spPr/>
        <p:txBody>
          <a:bodyPr/>
          <a:lstStyle/>
          <a:p>
            <a:fld id="{140566E6-D964-3F46-AB6F-21836F30FFAC}" type="slidenum">
              <a:rPr lang="en-US" smtClean="0"/>
              <a:t>13</a:t>
            </a:fld>
            <a:endParaRPr lang="en-US"/>
          </a:p>
        </p:txBody>
      </p:sp>
    </p:spTree>
    <p:extLst>
      <p:ext uri="{BB962C8B-B14F-4D97-AF65-F5344CB8AC3E}">
        <p14:creationId xmlns:p14="http://schemas.microsoft.com/office/powerpoint/2010/main" val="1564019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Pumpkins</a:t>
            </a:r>
            <a:r>
              <a:rPr lang="en-US" baseline="0" dirty="0" smtClean="0"/>
              <a:t> are the new orange</a:t>
            </a:r>
            <a:endParaRPr lang="en-US" dirty="0"/>
          </a:p>
        </p:txBody>
      </p:sp>
      <p:sp>
        <p:nvSpPr>
          <p:cNvPr id="4" name="Slide Number Placeholder 3"/>
          <p:cNvSpPr>
            <a:spLocks noGrp="1"/>
          </p:cNvSpPr>
          <p:nvPr>
            <p:ph type="sldNum" sz="quarter" idx="10"/>
          </p:nvPr>
        </p:nvSpPr>
        <p:spPr/>
        <p:txBody>
          <a:bodyPr/>
          <a:lstStyle/>
          <a:p>
            <a:fld id="{140566E6-D964-3F46-AB6F-21836F30FFAC}" type="slidenum">
              <a:rPr lang="en-US" smtClean="0"/>
              <a:t>14</a:t>
            </a:fld>
            <a:endParaRPr lang="en-US"/>
          </a:p>
        </p:txBody>
      </p:sp>
    </p:spTree>
    <p:extLst>
      <p:ext uri="{BB962C8B-B14F-4D97-AF65-F5344CB8AC3E}">
        <p14:creationId xmlns:p14="http://schemas.microsoft.com/office/powerpoint/2010/main" val="3308292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Nice</a:t>
            </a:r>
            <a:r>
              <a:rPr lang="en-US" baseline="0" dirty="0" smtClean="0"/>
              <a:t> try k</a:t>
            </a:r>
            <a:r>
              <a:rPr lang="en-US" dirty="0" smtClean="0"/>
              <a:t>nives</a:t>
            </a:r>
            <a:endParaRPr lang="en-US" dirty="0"/>
          </a:p>
        </p:txBody>
      </p:sp>
      <p:sp>
        <p:nvSpPr>
          <p:cNvPr id="4" name="Slide Number Placeholder 3"/>
          <p:cNvSpPr>
            <a:spLocks noGrp="1"/>
          </p:cNvSpPr>
          <p:nvPr>
            <p:ph type="sldNum" sz="quarter" idx="10"/>
          </p:nvPr>
        </p:nvSpPr>
        <p:spPr/>
        <p:txBody>
          <a:bodyPr/>
          <a:lstStyle/>
          <a:p>
            <a:fld id="{140566E6-D964-3F46-AB6F-21836F30FFAC}" type="slidenum">
              <a:rPr lang="en-US" smtClean="0"/>
              <a:t>15</a:t>
            </a:fld>
            <a:endParaRPr lang="en-US"/>
          </a:p>
        </p:txBody>
      </p:sp>
    </p:spTree>
    <p:extLst>
      <p:ext uri="{BB962C8B-B14F-4D97-AF65-F5344CB8AC3E}">
        <p14:creationId xmlns:p14="http://schemas.microsoft.com/office/powerpoint/2010/main" val="5979120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Stew cake?</a:t>
            </a:r>
            <a:endParaRPr lang="en-US" dirty="0"/>
          </a:p>
        </p:txBody>
      </p:sp>
      <p:sp>
        <p:nvSpPr>
          <p:cNvPr id="4" name="Slide Number Placeholder 3"/>
          <p:cNvSpPr>
            <a:spLocks noGrp="1"/>
          </p:cNvSpPr>
          <p:nvPr>
            <p:ph type="sldNum" sz="quarter" idx="10"/>
          </p:nvPr>
        </p:nvSpPr>
        <p:spPr/>
        <p:txBody>
          <a:bodyPr/>
          <a:lstStyle/>
          <a:p>
            <a:fld id="{140566E6-D964-3F46-AB6F-21836F30FFAC}" type="slidenum">
              <a:rPr lang="en-US" smtClean="0"/>
              <a:t>16</a:t>
            </a:fld>
            <a:endParaRPr lang="en-US"/>
          </a:p>
        </p:txBody>
      </p:sp>
    </p:spTree>
    <p:extLst>
      <p:ext uri="{BB962C8B-B14F-4D97-AF65-F5344CB8AC3E}">
        <p14:creationId xmlns:p14="http://schemas.microsoft.com/office/powerpoint/2010/main" val="13182872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0566E6-D964-3F46-AB6F-21836F30FFAC}" type="slidenum">
              <a:rPr lang="en-US" smtClean="0"/>
              <a:t>17</a:t>
            </a:fld>
            <a:endParaRPr lang="en-US"/>
          </a:p>
        </p:txBody>
      </p:sp>
    </p:spTree>
    <p:extLst>
      <p:ext uri="{BB962C8B-B14F-4D97-AF65-F5344CB8AC3E}">
        <p14:creationId xmlns:p14="http://schemas.microsoft.com/office/powerpoint/2010/main" val="13518500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is</a:t>
            </a:r>
            <a:r>
              <a:rPr lang="en-US" baseline="0" dirty="0" smtClean="0"/>
              <a:t> it really solved? I don’t think so</a:t>
            </a:r>
          </a:p>
          <a:p>
            <a:endParaRPr lang="en-US" baseline="0" dirty="0" smtClean="0"/>
          </a:p>
          <a:p>
            <a:r>
              <a:rPr lang="en-US" baseline="0" dirty="0" smtClean="0"/>
              <a:t>But it is getting really good in a lot of cases and the errors are often quite reasonable</a:t>
            </a:r>
          </a:p>
        </p:txBody>
      </p:sp>
      <p:sp>
        <p:nvSpPr>
          <p:cNvPr id="4" name="Slide Number Placeholder 3"/>
          <p:cNvSpPr>
            <a:spLocks noGrp="1"/>
          </p:cNvSpPr>
          <p:nvPr>
            <p:ph type="sldNum" sz="quarter" idx="10"/>
          </p:nvPr>
        </p:nvSpPr>
        <p:spPr/>
        <p:txBody>
          <a:bodyPr/>
          <a:lstStyle/>
          <a:p>
            <a:fld id="{140566E6-D964-3F46-AB6F-21836F30FFAC}" type="slidenum">
              <a:rPr lang="en-US" smtClean="0"/>
              <a:t>18</a:t>
            </a:fld>
            <a:endParaRPr lang="en-US"/>
          </a:p>
        </p:txBody>
      </p:sp>
    </p:spTree>
    <p:extLst>
      <p:ext uri="{BB962C8B-B14F-4D97-AF65-F5344CB8AC3E}">
        <p14:creationId xmlns:p14="http://schemas.microsoft.com/office/powerpoint/2010/main" val="1663849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 I’ll conclude with a few</a:t>
            </a:r>
            <a:r>
              <a:rPr lang="en-US" baseline="0" dirty="0" smtClean="0"/>
              <a:t> thoughts on what’s next for object detection research</a:t>
            </a:r>
          </a:p>
          <a:p>
            <a:endParaRPr lang="en-US" baseline="0" dirty="0" smtClean="0"/>
          </a:p>
          <a:p>
            <a:r>
              <a:rPr lang="en-US" baseline="0" dirty="0" smtClean="0"/>
              <a:t>I’ll offer three paths, not mutually exclusive</a:t>
            </a:r>
            <a:endParaRPr lang="en-US" dirty="0"/>
          </a:p>
        </p:txBody>
      </p:sp>
      <p:sp>
        <p:nvSpPr>
          <p:cNvPr id="4" name="Slide Number Placeholder 3"/>
          <p:cNvSpPr>
            <a:spLocks noGrp="1"/>
          </p:cNvSpPr>
          <p:nvPr>
            <p:ph type="sldNum" sz="quarter" idx="10"/>
          </p:nvPr>
        </p:nvSpPr>
        <p:spPr/>
        <p:txBody>
          <a:bodyPr/>
          <a:lstStyle/>
          <a:p>
            <a:fld id="{69195831-7239-40B0-9852-2DCDD55494CB}" type="slidenum">
              <a:rPr lang="en-US" smtClean="0"/>
              <a:t>19</a:t>
            </a:fld>
            <a:endParaRPr lang="en-US"/>
          </a:p>
        </p:txBody>
      </p:sp>
    </p:spTree>
    <p:extLst>
      <p:ext uri="{BB962C8B-B14F-4D97-AF65-F5344CB8AC3E}">
        <p14:creationId xmlns:p14="http://schemas.microsoft.com/office/powerpoint/2010/main" val="13840753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is perhaps a bit embarrassing and a</a:t>
            </a:r>
            <a:r>
              <a:rPr lang="en-US" baseline="0" dirty="0" smtClean="0"/>
              <a:t> bit of a dirty secret</a:t>
            </a:r>
          </a:p>
          <a:p>
            <a:endParaRPr lang="en-US" baseline="0" dirty="0" smtClean="0"/>
          </a:p>
          <a:p>
            <a:r>
              <a:rPr lang="en-US" baseline="0" dirty="0" smtClean="0"/>
              <a:t>It’s the unreasonable (or embarrassing) effectiveness of tweaking hyper-parameters</a:t>
            </a:r>
          </a:p>
          <a:p>
            <a:endParaRPr lang="en-US" baseline="0" dirty="0" smtClean="0"/>
          </a:p>
          <a:p>
            <a:r>
              <a:rPr lang="en-US" baseline="0" dirty="0" smtClean="0"/>
              <a:t>Not many people want to talk about this, but I think it’s important that we address it head on and admit that lots of little details often have larger effect sizes than a lot of publications in CVPR</a:t>
            </a:r>
          </a:p>
          <a:p>
            <a:endParaRPr lang="en-US" baseline="0" dirty="0" smtClean="0"/>
          </a:p>
          <a:p>
            <a:r>
              <a:rPr lang="en-US" baseline="0" dirty="0" smtClean="0"/>
              <a:t>For example, this </a:t>
            </a:r>
            <a:r>
              <a:rPr lang="en-US" baseline="0" dirty="0" err="1" smtClean="0"/>
              <a:t>arxiv</a:t>
            </a:r>
            <a:r>
              <a:rPr lang="en-US" baseline="0" dirty="0" smtClean="0"/>
              <a:t> posting from Chen and Gupta shows that </a:t>
            </a:r>
            <a:r>
              <a:rPr lang="en-US" baseline="0" dirty="0" err="1" smtClean="0"/>
              <a:t>simplying</a:t>
            </a:r>
            <a:r>
              <a:rPr lang="en-US" baseline="0" dirty="0" smtClean="0"/>
              <a:t> by optimizing some training hyper-parameters for Faster R-CNN they achieve a pretty sizeable improvement in AP</a:t>
            </a:r>
          </a:p>
          <a:p>
            <a:endParaRPr lang="en-US" baseline="0" dirty="0" smtClean="0"/>
          </a:p>
          <a:p>
            <a:r>
              <a:rPr lang="en-US" baseline="0" dirty="0" smtClean="0"/>
              <a:t>So for sure a non-trivial amount of this improvement has been simply because our recipes have gotten better</a:t>
            </a:r>
            <a:endParaRPr lang="en-US" dirty="0"/>
          </a:p>
        </p:txBody>
      </p:sp>
      <p:sp>
        <p:nvSpPr>
          <p:cNvPr id="4" name="Slide Number Placeholder 3"/>
          <p:cNvSpPr>
            <a:spLocks noGrp="1"/>
          </p:cNvSpPr>
          <p:nvPr>
            <p:ph type="sldNum" sz="quarter" idx="10"/>
          </p:nvPr>
        </p:nvSpPr>
        <p:spPr/>
        <p:txBody>
          <a:bodyPr/>
          <a:lstStyle/>
          <a:p>
            <a:fld id="{140566E6-D964-3F46-AB6F-21836F30FFAC}" type="slidenum">
              <a:rPr lang="en-US" smtClean="0"/>
              <a:t>2</a:t>
            </a:fld>
            <a:endParaRPr lang="en-US"/>
          </a:p>
        </p:txBody>
      </p:sp>
    </p:spTree>
    <p:extLst>
      <p:ext uri="{BB962C8B-B14F-4D97-AF65-F5344CB8AC3E}">
        <p14:creationId xmlns:p14="http://schemas.microsoft.com/office/powerpoint/2010/main" val="18784242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0566E6-D964-3F46-AB6F-21836F30FFAC}" type="slidenum">
              <a:rPr lang="en-US" smtClean="0"/>
              <a:t>22</a:t>
            </a:fld>
            <a:endParaRPr lang="en-US"/>
          </a:p>
        </p:txBody>
      </p:sp>
    </p:spTree>
    <p:extLst>
      <p:ext uri="{BB962C8B-B14F-4D97-AF65-F5344CB8AC3E}">
        <p14:creationId xmlns:p14="http://schemas.microsoft.com/office/powerpoint/2010/main" val="4039363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 I’ll conclude with a few</a:t>
            </a:r>
            <a:r>
              <a:rPr lang="en-US" baseline="0" dirty="0" smtClean="0"/>
              <a:t> thoughts on what’s next for object detection research</a:t>
            </a:r>
          </a:p>
          <a:p>
            <a:endParaRPr lang="en-US" baseline="0" dirty="0" smtClean="0"/>
          </a:p>
          <a:p>
            <a:r>
              <a:rPr lang="en-US" baseline="0" dirty="0" smtClean="0"/>
              <a:t>I’ll offer three paths, not mutually exclusive</a:t>
            </a:r>
            <a:endParaRPr lang="en-US" dirty="0"/>
          </a:p>
        </p:txBody>
      </p:sp>
      <p:sp>
        <p:nvSpPr>
          <p:cNvPr id="4" name="Slide Number Placeholder 3"/>
          <p:cNvSpPr>
            <a:spLocks noGrp="1"/>
          </p:cNvSpPr>
          <p:nvPr>
            <p:ph type="sldNum" sz="quarter" idx="10"/>
          </p:nvPr>
        </p:nvSpPr>
        <p:spPr/>
        <p:txBody>
          <a:bodyPr/>
          <a:lstStyle/>
          <a:p>
            <a:fld id="{69195831-7239-40B0-9852-2DCDD55494CB}" type="slidenum">
              <a:rPr lang="en-US" smtClean="0"/>
              <a:t>23</a:t>
            </a:fld>
            <a:endParaRPr lang="en-US"/>
          </a:p>
        </p:txBody>
      </p:sp>
    </p:spTree>
    <p:extLst>
      <p:ext uri="{BB962C8B-B14F-4D97-AF65-F5344CB8AC3E}">
        <p14:creationId xmlns:p14="http://schemas.microsoft.com/office/powerpoint/2010/main" val="594985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trend</a:t>
            </a:r>
            <a:r>
              <a:rPr lang="en-US" baseline="0" dirty="0" smtClean="0"/>
              <a:t> is that of larger models</a:t>
            </a:r>
          </a:p>
          <a:p>
            <a:endParaRPr lang="en-US" baseline="0" dirty="0" smtClean="0"/>
          </a:p>
          <a:p>
            <a:r>
              <a:rPr lang="en-US" baseline="0" dirty="0" smtClean="0"/>
              <a:t>Here’s a comparison of three Mask R-CNN with three different backbone networks: ResNet-50, ResNet-101 and a ResNeXt-101</a:t>
            </a:r>
          </a:p>
          <a:p>
            <a:endParaRPr lang="en-US" baseline="0" dirty="0" smtClean="0"/>
          </a:p>
          <a:p>
            <a:r>
              <a:rPr lang="en-US" baseline="0" dirty="0" smtClean="0"/>
              <a:t>As you can see there are steady gains from these improved backbone models</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140566E6-D964-3F46-AB6F-21836F30FFAC}" type="slidenum">
              <a:rPr lang="en-US" smtClean="0"/>
              <a:t>3</a:t>
            </a:fld>
            <a:endParaRPr lang="en-US"/>
          </a:p>
        </p:txBody>
      </p:sp>
    </p:spTree>
    <p:extLst>
      <p:ext uri="{BB962C8B-B14F-4D97-AF65-F5344CB8AC3E}">
        <p14:creationId xmlns:p14="http://schemas.microsoft.com/office/powerpoint/2010/main" val="8242055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a:t>
            </a:r>
            <a:r>
              <a:rPr lang="en-US" baseline="0" dirty="0" smtClean="0"/>
              <a:t> one is actually not a trend yet, but I think will be in the near future and that’s using more data</a:t>
            </a:r>
          </a:p>
          <a:p>
            <a:endParaRPr lang="en-US" baseline="0" dirty="0" smtClean="0"/>
          </a:p>
          <a:p>
            <a:r>
              <a:rPr lang="en-US" baseline="0" dirty="0" smtClean="0"/>
              <a:t>This has been largely unexplored over the last several year, but shows some promising signal</a:t>
            </a:r>
          </a:p>
          <a:p>
            <a:endParaRPr lang="en-US" baseline="0" dirty="0" smtClean="0"/>
          </a:p>
          <a:p>
            <a:r>
              <a:rPr lang="en-US" baseline="0" dirty="0" smtClean="0"/>
              <a:t>For example, by increasing the amount of </a:t>
            </a:r>
            <a:r>
              <a:rPr lang="en-US" baseline="0" dirty="0" err="1" smtClean="0"/>
              <a:t>imagenet</a:t>
            </a:r>
            <a:r>
              <a:rPr lang="en-US" baseline="0" dirty="0" smtClean="0"/>
              <a:t> </a:t>
            </a:r>
            <a:r>
              <a:rPr lang="en-US" baseline="0" dirty="0" err="1" smtClean="0"/>
              <a:t>pretraining</a:t>
            </a:r>
            <a:r>
              <a:rPr lang="en-US" baseline="0" dirty="0" smtClean="0"/>
              <a:t> data from 1.2M to 6M images, AP on COCO improves even without having more detection training data</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140566E6-D964-3F46-AB6F-21836F30FFAC}" type="slidenum">
              <a:rPr lang="en-US" smtClean="0"/>
              <a:t>4</a:t>
            </a:fld>
            <a:endParaRPr lang="en-US"/>
          </a:p>
        </p:txBody>
      </p:sp>
    </p:spTree>
    <p:extLst>
      <p:ext uri="{BB962C8B-B14F-4D97-AF65-F5344CB8AC3E}">
        <p14:creationId xmlns:p14="http://schemas.microsoft.com/office/powerpoint/2010/main" val="5452042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 the last trend is</a:t>
            </a:r>
            <a:r>
              <a:rPr lang="en-US" baseline="0" dirty="0" smtClean="0"/>
              <a:t> the success of incorporating domain knowledge</a:t>
            </a:r>
          </a:p>
          <a:p>
            <a:endParaRPr lang="en-US" baseline="0" dirty="0" smtClean="0"/>
          </a:p>
          <a:p>
            <a:r>
              <a:rPr lang="en-US" baseline="0" dirty="0" smtClean="0"/>
              <a:t>In the hype of deep learning, people often overlook the fact that at the end of the day we’re still building big, complex models by hand</a:t>
            </a:r>
          </a:p>
          <a:p>
            <a:endParaRPr lang="en-US" baseline="0" dirty="0" smtClean="0"/>
          </a:p>
          <a:p>
            <a:r>
              <a:rPr lang="en-US" baseline="0" dirty="0" smtClean="0"/>
              <a:t>While this may some day be replaced by learned models structure, thus far we’ve covered a lot of ground by bringing domain specific insight into the model structure</a:t>
            </a:r>
          </a:p>
          <a:p>
            <a:endParaRPr lang="en-US" baseline="0" dirty="0" smtClean="0"/>
          </a:p>
          <a:p>
            <a:r>
              <a:rPr lang="en-US" baseline="0" dirty="0" smtClean="0"/>
              <a:t>There is a caveat, however</a:t>
            </a:r>
            <a:r>
              <a:rPr lang="mr-IN" baseline="0" dirty="0" smtClean="0"/>
              <a:t>…</a:t>
            </a:r>
            <a:endParaRPr lang="en-US" dirty="0"/>
          </a:p>
        </p:txBody>
      </p:sp>
      <p:sp>
        <p:nvSpPr>
          <p:cNvPr id="4" name="Slide Number Placeholder 3"/>
          <p:cNvSpPr>
            <a:spLocks noGrp="1"/>
          </p:cNvSpPr>
          <p:nvPr>
            <p:ph type="sldNum" sz="quarter" idx="10"/>
          </p:nvPr>
        </p:nvSpPr>
        <p:spPr/>
        <p:txBody>
          <a:bodyPr/>
          <a:lstStyle/>
          <a:p>
            <a:fld id="{140566E6-D964-3F46-AB6F-21836F30FFAC}" type="slidenum">
              <a:rPr lang="en-US" smtClean="0"/>
              <a:t>5</a:t>
            </a:fld>
            <a:endParaRPr lang="en-US"/>
          </a:p>
        </p:txBody>
      </p:sp>
    </p:spTree>
    <p:extLst>
      <p:ext uri="{BB962C8B-B14F-4D97-AF65-F5344CB8AC3E}">
        <p14:creationId xmlns:p14="http://schemas.microsoft.com/office/powerpoint/2010/main" val="20111461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look at how good</a:t>
            </a:r>
            <a:r>
              <a:rPr lang="en-US" baseline="0" dirty="0" smtClean="0"/>
              <a:t> these results really are</a:t>
            </a:r>
            <a:r>
              <a:rPr lang="mr-IN" baseline="0" dirty="0" smtClean="0"/>
              <a:t>…</a:t>
            </a:r>
            <a:endParaRPr lang="en-US" baseline="0" dirty="0" smtClean="0"/>
          </a:p>
          <a:p>
            <a:endParaRPr lang="en-US" baseline="0" dirty="0" smtClean="0"/>
          </a:p>
          <a:p>
            <a:r>
              <a:rPr lang="en-US" baseline="0" dirty="0" smtClean="0"/>
              <a:t>I think we’ve done ourselves a disservice in recent times</a:t>
            </a:r>
          </a:p>
          <a:p>
            <a:endParaRPr lang="en-US" baseline="0" dirty="0" smtClean="0"/>
          </a:p>
          <a:p>
            <a:r>
              <a:rPr lang="en-US" baseline="0" dirty="0" smtClean="0"/>
              <a:t>In the old days of object detection, we would show some good results and not worry because everyone understand that the methods did really work</a:t>
            </a:r>
          </a:p>
          <a:p>
            <a:endParaRPr lang="en-US" baseline="0" dirty="0" smtClean="0"/>
          </a:p>
          <a:p>
            <a:r>
              <a:rPr lang="en-US" baseline="0" dirty="0" smtClean="0"/>
              <a:t>We continue to do that today, but now people are starting to think that these methods work all of the time</a:t>
            </a:r>
          </a:p>
          <a:p>
            <a:endParaRPr lang="en-US" baseline="0" dirty="0" smtClean="0"/>
          </a:p>
          <a:p>
            <a:r>
              <a:rPr lang="en-US" baseline="0" dirty="0" smtClean="0"/>
              <a:t>Now don’t get me wrong, the results are frequently quite impressive, but the following examples show just how badly these systems still fail</a:t>
            </a:r>
          </a:p>
        </p:txBody>
      </p:sp>
      <p:sp>
        <p:nvSpPr>
          <p:cNvPr id="4" name="Slide Number Placeholder 3"/>
          <p:cNvSpPr>
            <a:spLocks noGrp="1"/>
          </p:cNvSpPr>
          <p:nvPr>
            <p:ph type="sldNum" sz="quarter" idx="10"/>
          </p:nvPr>
        </p:nvSpPr>
        <p:spPr/>
        <p:txBody>
          <a:bodyPr/>
          <a:lstStyle/>
          <a:p>
            <a:fld id="{69195831-7239-40B0-9852-2DCDD55494CB}" type="slidenum">
              <a:rPr lang="en-US" smtClean="0"/>
              <a:t>6</a:t>
            </a:fld>
            <a:endParaRPr lang="en-US"/>
          </a:p>
        </p:txBody>
      </p:sp>
    </p:spTree>
    <p:extLst>
      <p:ext uri="{BB962C8B-B14F-4D97-AF65-F5344CB8AC3E}">
        <p14:creationId xmlns:p14="http://schemas.microsoft.com/office/powerpoint/2010/main" val="347115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Bed, really? Sink?</a:t>
            </a:r>
            <a:endParaRPr lang="en-US" dirty="0"/>
          </a:p>
        </p:txBody>
      </p:sp>
      <p:sp>
        <p:nvSpPr>
          <p:cNvPr id="4" name="Slide Number Placeholder 3"/>
          <p:cNvSpPr>
            <a:spLocks noGrp="1"/>
          </p:cNvSpPr>
          <p:nvPr>
            <p:ph type="sldNum" sz="quarter" idx="10"/>
          </p:nvPr>
        </p:nvSpPr>
        <p:spPr/>
        <p:txBody>
          <a:bodyPr/>
          <a:lstStyle/>
          <a:p>
            <a:fld id="{140566E6-D964-3F46-AB6F-21836F30FFAC}" type="slidenum">
              <a:rPr lang="en-US" smtClean="0"/>
              <a:t>7</a:t>
            </a:fld>
            <a:endParaRPr lang="en-US"/>
          </a:p>
        </p:txBody>
      </p:sp>
    </p:spTree>
    <p:extLst>
      <p:ext uri="{BB962C8B-B14F-4D97-AF65-F5344CB8AC3E}">
        <p14:creationId xmlns:p14="http://schemas.microsoft.com/office/powerpoint/2010/main" val="20388201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Beds</a:t>
            </a:r>
            <a:r>
              <a:rPr lang="en-US" baseline="0" dirty="0" smtClean="0"/>
              <a:t> on beds on beds?</a:t>
            </a:r>
            <a:endParaRPr lang="en-US" dirty="0"/>
          </a:p>
        </p:txBody>
      </p:sp>
      <p:sp>
        <p:nvSpPr>
          <p:cNvPr id="4" name="Slide Number Placeholder 3"/>
          <p:cNvSpPr>
            <a:spLocks noGrp="1"/>
          </p:cNvSpPr>
          <p:nvPr>
            <p:ph type="sldNum" sz="quarter" idx="10"/>
          </p:nvPr>
        </p:nvSpPr>
        <p:spPr/>
        <p:txBody>
          <a:bodyPr/>
          <a:lstStyle/>
          <a:p>
            <a:fld id="{140566E6-D964-3F46-AB6F-21836F30FFAC}" type="slidenum">
              <a:rPr lang="en-US" smtClean="0"/>
              <a:t>8</a:t>
            </a:fld>
            <a:endParaRPr lang="en-US"/>
          </a:p>
        </p:txBody>
      </p:sp>
    </p:spTree>
    <p:extLst>
      <p:ext uri="{BB962C8B-B14F-4D97-AF65-F5344CB8AC3E}">
        <p14:creationId xmlns:p14="http://schemas.microsoft.com/office/powerpoint/2010/main" val="11840573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Failure</a:t>
            </a:r>
            <a:r>
              <a:rPr lang="en-US" baseline="0" dirty="0" smtClean="0"/>
              <a:t> to parse overlapping elephants</a:t>
            </a:r>
            <a:endParaRPr lang="en-US" dirty="0"/>
          </a:p>
        </p:txBody>
      </p:sp>
      <p:sp>
        <p:nvSpPr>
          <p:cNvPr id="4" name="Slide Number Placeholder 3"/>
          <p:cNvSpPr>
            <a:spLocks noGrp="1"/>
          </p:cNvSpPr>
          <p:nvPr>
            <p:ph type="sldNum" sz="quarter" idx="10"/>
          </p:nvPr>
        </p:nvSpPr>
        <p:spPr/>
        <p:txBody>
          <a:bodyPr/>
          <a:lstStyle/>
          <a:p>
            <a:fld id="{140566E6-D964-3F46-AB6F-21836F30FFAC}" type="slidenum">
              <a:rPr lang="en-US" smtClean="0"/>
              <a:t>9</a:t>
            </a:fld>
            <a:endParaRPr lang="en-US"/>
          </a:p>
        </p:txBody>
      </p:sp>
    </p:spTree>
    <p:extLst>
      <p:ext uri="{BB962C8B-B14F-4D97-AF65-F5344CB8AC3E}">
        <p14:creationId xmlns:p14="http://schemas.microsoft.com/office/powerpoint/2010/main" val="19250281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9460EC8-5181-6B4C-A1A6-23C0B5FA1101}" type="datetimeFigureOut">
              <a:rPr lang="en-US" smtClean="0"/>
              <a:t>10/3/17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C57168-6F12-D346-AD95-3DF32838BC0A}" type="slidenum">
              <a:rPr lang="en-US" smtClean="0"/>
              <a:t>‹#›</a:t>
            </a:fld>
            <a:endParaRPr lang="en-US"/>
          </a:p>
        </p:txBody>
      </p:sp>
    </p:spTree>
    <p:extLst>
      <p:ext uri="{BB962C8B-B14F-4D97-AF65-F5344CB8AC3E}">
        <p14:creationId xmlns:p14="http://schemas.microsoft.com/office/powerpoint/2010/main" val="9820686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9460EC8-5181-6B4C-A1A6-23C0B5FA1101}" type="datetimeFigureOut">
              <a:rPr lang="en-US" smtClean="0"/>
              <a:t>10/3/17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C57168-6F12-D346-AD95-3DF32838BC0A}" type="slidenum">
              <a:rPr lang="en-US" smtClean="0"/>
              <a:t>‹#›</a:t>
            </a:fld>
            <a:endParaRPr lang="en-US"/>
          </a:p>
        </p:txBody>
      </p:sp>
    </p:spTree>
    <p:extLst>
      <p:ext uri="{BB962C8B-B14F-4D97-AF65-F5344CB8AC3E}">
        <p14:creationId xmlns:p14="http://schemas.microsoft.com/office/powerpoint/2010/main" val="11008607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9460EC8-5181-6B4C-A1A6-23C0B5FA1101}" type="datetimeFigureOut">
              <a:rPr lang="en-US" smtClean="0"/>
              <a:t>10/3/17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C57168-6F12-D346-AD95-3DF32838BC0A}" type="slidenum">
              <a:rPr lang="en-US" smtClean="0"/>
              <a:t>‹#›</a:t>
            </a:fld>
            <a:endParaRPr lang="en-US"/>
          </a:p>
        </p:txBody>
      </p:sp>
    </p:spTree>
    <p:extLst>
      <p:ext uri="{BB962C8B-B14F-4D97-AF65-F5344CB8AC3E}">
        <p14:creationId xmlns:p14="http://schemas.microsoft.com/office/powerpoint/2010/main" val="15943508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9460EC8-5181-6B4C-A1A6-23C0B5FA1101}" type="datetimeFigureOut">
              <a:rPr lang="en-US" smtClean="0"/>
              <a:t>10/3/17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C57168-6F12-D346-AD95-3DF32838BC0A}" type="slidenum">
              <a:rPr lang="en-US" smtClean="0"/>
              <a:t>‹#›</a:t>
            </a:fld>
            <a:endParaRPr lang="en-US"/>
          </a:p>
        </p:txBody>
      </p:sp>
    </p:spTree>
    <p:extLst>
      <p:ext uri="{BB962C8B-B14F-4D97-AF65-F5344CB8AC3E}">
        <p14:creationId xmlns:p14="http://schemas.microsoft.com/office/powerpoint/2010/main" val="684224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9460EC8-5181-6B4C-A1A6-23C0B5FA1101}" type="datetimeFigureOut">
              <a:rPr lang="en-US" smtClean="0"/>
              <a:t>10/3/17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C57168-6F12-D346-AD95-3DF32838BC0A}" type="slidenum">
              <a:rPr lang="en-US" smtClean="0"/>
              <a:t>‹#›</a:t>
            </a:fld>
            <a:endParaRPr lang="en-US"/>
          </a:p>
        </p:txBody>
      </p:sp>
    </p:spTree>
    <p:extLst>
      <p:ext uri="{BB962C8B-B14F-4D97-AF65-F5344CB8AC3E}">
        <p14:creationId xmlns:p14="http://schemas.microsoft.com/office/powerpoint/2010/main" val="10728702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9460EC8-5181-6B4C-A1A6-23C0B5FA1101}" type="datetimeFigureOut">
              <a:rPr lang="en-US" smtClean="0"/>
              <a:t>10/3/17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C57168-6F12-D346-AD95-3DF32838BC0A}" type="slidenum">
              <a:rPr lang="en-US" smtClean="0"/>
              <a:t>‹#›</a:t>
            </a:fld>
            <a:endParaRPr lang="en-US"/>
          </a:p>
        </p:txBody>
      </p:sp>
    </p:spTree>
    <p:extLst>
      <p:ext uri="{BB962C8B-B14F-4D97-AF65-F5344CB8AC3E}">
        <p14:creationId xmlns:p14="http://schemas.microsoft.com/office/powerpoint/2010/main" val="14570032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9460EC8-5181-6B4C-A1A6-23C0B5FA1101}" type="datetimeFigureOut">
              <a:rPr lang="en-US" smtClean="0"/>
              <a:t>10/3/17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6C57168-6F12-D346-AD95-3DF32838BC0A}" type="slidenum">
              <a:rPr lang="en-US" smtClean="0"/>
              <a:t>‹#›</a:t>
            </a:fld>
            <a:endParaRPr lang="en-US"/>
          </a:p>
        </p:txBody>
      </p:sp>
    </p:spTree>
    <p:extLst>
      <p:ext uri="{BB962C8B-B14F-4D97-AF65-F5344CB8AC3E}">
        <p14:creationId xmlns:p14="http://schemas.microsoft.com/office/powerpoint/2010/main" val="983187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9460EC8-5181-6B4C-A1A6-23C0B5FA1101}" type="datetimeFigureOut">
              <a:rPr lang="en-US" smtClean="0"/>
              <a:t>10/3/17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6C57168-6F12-D346-AD95-3DF32838BC0A}" type="slidenum">
              <a:rPr lang="en-US" smtClean="0"/>
              <a:t>‹#›</a:t>
            </a:fld>
            <a:endParaRPr lang="en-US"/>
          </a:p>
        </p:txBody>
      </p:sp>
    </p:spTree>
    <p:extLst>
      <p:ext uri="{BB962C8B-B14F-4D97-AF65-F5344CB8AC3E}">
        <p14:creationId xmlns:p14="http://schemas.microsoft.com/office/powerpoint/2010/main" val="10276344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9460EC8-5181-6B4C-A1A6-23C0B5FA1101}" type="datetimeFigureOut">
              <a:rPr lang="en-US" smtClean="0"/>
              <a:t>10/3/17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6C57168-6F12-D346-AD95-3DF32838BC0A}" type="slidenum">
              <a:rPr lang="en-US" smtClean="0"/>
              <a:t>‹#›</a:t>
            </a:fld>
            <a:endParaRPr lang="en-US"/>
          </a:p>
        </p:txBody>
      </p:sp>
    </p:spTree>
    <p:extLst>
      <p:ext uri="{BB962C8B-B14F-4D97-AF65-F5344CB8AC3E}">
        <p14:creationId xmlns:p14="http://schemas.microsoft.com/office/powerpoint/2010/main" val="13883254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9460EC8-5181-6B4C-A1A6-23C0B5FA1101}" type="datetimeFigureOut">
              <a:rPr lang="en-US" smtClean="0"/>
              <a:t>10/3/17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C57168-6F12-D346-AD95-3DF32838BC0A}" type="slidenum">
              <a:rPr lang="en-US" smtClean="0"/>
              <a:t>‹#›</a:t>
            </a:fld>
            <a:endParaRPr lang="en-US"/>
          </a:p>
        </p:txBody>
      </p:sp>
    </p:spTree>
    <p:extLst>
      <p:ext uri="{BB962C8B-B14F-4D97-AF65-F5344CB8AC3E}">
        <p14:creationId xmlns:p14="http://schemas.microsoft.com/office/powerpoint/2010/main" val="11754252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9460EC8-5181-6B4C-A1A6-23C0B5FA1101}" type="datetimeFigureOut">
              <a:rPr lang="en-US" smtClean="0"/>
              <a:t>10/3/17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C57168-6F12-D346-AD95-3DF32838BC0A}" type="slidenum">
              <a:rPr lang="en-US" smtClean="0"/>
              <a:t>‹#›</a:t>
            </a:fld>
            <a:endParaRPr lang="en-US"/>
          </a:p>
        </p:txBody>
      </p:sp>
    </p:spTree>
    <p:extLst>
      <p:ext uri="{BB962C8B-B14F-4D97-AF65-F5344CB8AC3E}">
        <p14:creationId xmlns:p14="http://schemas.microsoft.com/office/powerpoint/2010/main" val="67010799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460EC8-5181-6B4C-A1A6-23C0B5FA1101}" type="datetimeFigureOut">
              <a:rPr lang="en-US" smtClean="0"/>
              <a:t>10/3/17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C57168-6F12-D346-AD95-3DF32838BC0A}" type="slidenum">
              <a:rPr lang="en-US" smtClean="0"/>
              <a:t>‹#›</a:t>
            </a:fld>
            <a:endParaRPr lang="en-US"/>
          </a:p>
        </p:txBody>
      </p:sp>
    </p:spTree>
    <p:extLst>
      <p:ext uri="{BB962C8B-B14F-4D97-AF65-F5344CB8AC3E}">
        <p14:creationId xmlns:p14="http://schemas.microsoft.com/office/powerpoint/2010/main" val="9071201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chart" Target="../charts/char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chart" Target="../charts/char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chart" Target="../charts/char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chart" Target="../charts/char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chart" Target="../charts/char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chart" Target="../charts/char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chart" Target="../charts/char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p:nvPr>
            <p:extLst/>
          </p:nvPr>
        </p:nvGraphicFramePr>
        <p:xfrm>
          <a:off x="1" y="1"/>
          <a:ext cx="12192000"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20" name="TextBox 19"/>
          <p:cNvSpPr txBox="1"/>
          <p:nvPr/>
        </p:nvSpPr>
        <p:spPr>
          <a:xfrm>
            <a:off x="10822260" y="1979408"/>
            <a:ext cx="913520" cy="830997"/>
          </a:xfrm>
          <a:prstGeom prst="rect">
            <a:avLst/>
          </a:prstGeom>
          <a:noFill/>
        </p:spPr>
        <p:txBody>
          <a:bodyPr wrap="none" rtlCol="0">
            <a:spAutoFit/>
          </a:bodyPr>
          <a:lstStyle/>
          <a:p>
            <a:r>
              <a:rPr lang="en-US" sz="2400" dirty="0" smtClean="0">
                <a:solidFill>
                  <a:schemeClr val="tx2"/>
                </a:solidFill>
              </a:rPr>
              <a:t>Today</a:t>
            </a:r>
          </a:p>
          <a:p>
            <a:r>
              <a:rPr lang="en-US" sz="2400" dirty="0" smtClean="0">
                <a:solidFill>
                  <a:schemeClr val="tx2"/>
                </a:solidFill>
              </a:rPr>
              <a:t>2017</a:t>
            </a:r>
            <a:endParaRPr lang="en-US" sz="2400" dirty="0">
              <a:solidFill>
                <a:schemeClr val="tx2"/>
              </a:solidFill>
            </a:endParaRPr>
          </a:p>
        </p:txBody>
      </p:sp>
      <p:sp>
        <p:nvSpPr>
          <p:cNvPr id="25" name="TextBox 24"/>
          <p:cNvSpPr txBox="1"/>
          <p:nvPr/>
        </p:nvSpPr>
        <p:spPr>
          <a:xfrm>
            <a:off x="2206222" y="1979406"/>
            <a:ext cx="806631" cy="830997"/>
          </a:xfrm>
          <a:prstGeom prst="rect">
            <a:avLst/>
          </a:prstGeom>
          <a:noFill/>
        </p:spPr>
        <p:txBody>
          <a:bodyPr wrap="none" rtlCol="0">
            <a:spAutoFit/>
          </a:bodyPr>
          <a:lstStyle/>
          <a:p>
            <a:pPr algn="ctr"/>
            <a:r>
              <a:rPr lang="en-US" sz="2400" dirty="0">
                <a:solidFill>
                  <a:schemeClr val="tx2"/>
                </a:solidFill>
              </a:rPr>
              <a:t>E</a:t>
            </a:r>
            <a:r>
              <a:rPr lang="en-US" sz="2400" dirty="0" smtClean="0">
                <a:solidFill>
                  <a:schemeClr val="tx2"/>
                </a:solidFill>
              </a:rPr>
              <a:t>arly</a:t>
            </a:r>
          </a:p>
          <a:p>
            <a:pPr algn="ctr"/>
            <a:r>
              <a:rPr lang="en-US" sz="2400" dirty="0" smtClean="0">
                <a:solidFill>
                  <a:schemeClr val="tx2"/>
                </a:solidFill>
              </a:rPr>
              <a:t>2015</a:t>
            </a:r>
            <a:endParaRPr lang="en-US" sz="2400" dirty="0">
              <a:solidFill>
                <a:schemeClr val="tx2"/>
              </a:solidFill>
            </a:endParaRPr>
          </a:p>
        </p:txBody>
      </p:sp>
      <p:sp>
        <p:nvSpPr>
          <p:cNvPr id="15" name="TextBox 14"/>
          <p:cNvSpPr txBox="1"/>
          <p:nvPr/>
        </p:nvSpPr>
        <p:spPr>
          <a:xfrm>
            <a:off x="411707" y="5861152"/>
            <a:ext cx="930255" cy="646331"/>
          </a:xfrm>
          <a:prstGeom prst="rect">
            <a:avLst/>
          </a:prstGeom>
          <a:noFill/>
        </p:spPr>
        <p:txBody>
          <a:bodyPr wrap="none" rtlCol="0">
            <a:spAutoFit/>
          </a:bodyPr>
          <a:lstStyle/>
          <a:p>
            <a:pPr algn="ctr"/>
            <a:r>
              <a:rPr lang="en-US" dirty="0" smtClean="0"/>
              <a:t>DPM</a:t>
            </a:r>
          </a:p>
          <a:p>
            <a:pPr algn="ctr"/>
            <a:r>
              <a:rPr lang="en-US" dirty="0" smtClean="0"/>
              <a:t>(Pre DL)</a:t>
            </a:r>
          </a:p>
        </p:txBody>
      </p:sp>
      <p:sp>
        <p:nvSpPr>
          <p:cNvPr id="26" name="TextBox 25"/>
          <p:cNvSpPr txBox="1"/>
          <p:nvPr/>
        </p:nvSpPr>
        <p:spPr>
          <a:xfrm>
            <a:off x="1994915" y="5863650"/>
            <a:ext cx="1229247" cy="646331"/>
          </a:xfrm>
          <a:prstGeom prst="rect">
            <a:avLst/>
          </a:prstGeom>
          <a:noFill/>
        </p:spPr>
        <p:txBody>
          <a:bodyPr wrap="none" rtlCol="0">
            <a:spAutoFit/>
          </a:bodyPr>
          <a:lstStyle/>
          <a:p>
            <a:pPr algn="ctr"/>
            <a:r>
              <a:rPr lang="en-US" dirty="0" smtClean="0"/>
              <a:t>Fast R-CNN</a:t>
            </a:r>
          </a:p>
          <a:p>
            <a:pPr algn="ctr"/>
            <a:r>
              <a:rPr lang="en-US" dirty="0" smtClean="0"/>
              <a:t>(</a:t>
            </a:r>
            <a:r>
              <a:rPr lang="en-US" dirty="0" err="1" smtClean="0"/>
              <a:t>AlexNet</a:t>
            </a:r>
            <a:r>
              <a:rPr lang="en-US" dirty="0" smtClean="0"/>
              <a:t>)</a:t>
            </a:r>
          </a:p>
        </p:txBody>
      </p:sp>
      <p:sp>
        <p:nvSpPr>
          <p:cNvPr id="28" name="TextBox 27"/>
          <p:cNvSpPr txBox="1"/>
          <p:nvPr/>
        </p:nvSpPr>
        <p:spPr>
          <a:xfrm>
            <a:off x="3737257" y="5861152"/>
            <a:ext cx="1229247" cy="646331"/>
          </a:xfrm>
          <a:prstGeom prst="rect">
            <a:avLst/>
          </a:prstGeom>
          <a:noFill/>
        </p:spPr>
        <p:txBody>
          <a:bodyPr wrap="none" rtlCol="0">
            <a:spAutoFit/>
          </a:bodyPr>
          <a:lstStyle/>
          <a:p>
            <a:pPr algn="ctr"/>
            <a:r>
              <a:rPr lang="en-US" dirty="0" smtClean="0"/>
              <a:t>Fast R-CNN</a:t>
            </a:r>
          </a:p>
          <a:p>
            <a:pPr algn="ctr"/>
            <a:r>
              <a:rPr lang="en-US" dirty="0" smtClean="0"/>
              <a:t>(VGG-16)</a:t>
            </a:r>
          </a:p>
        </p:txBody>
      </p:sp>
      <p:sp>
        <p:nvSpPr>
          <p:cNvPr id="29" name="TextBox 28"/>
          <p:cNvSpPr txBox="1"/>
          <p:nvPr/>
        </p:nvSpPr>
        <p:spPr>
          <a:xfrm>
            <a:off x="7127374" y="5861151"/>
            <a:ext cx="1422505" cy="646331"/>
          </a:xfrm>
          <a:prstGeom prst="rect">
            <a:avLst/>
          </a:prstGeom>
          <a:noFill/>
        </p:spPr>
        <p:txBody>
          <a:bodyPr wrap="none" rtlCol="0">
            <a:spAutoFit/>
          </a:bodyPr>
          <a:lstStyle/>
          <a:p>
            <a:pPr algn="ctr"/>
            <a:r>
              <a:rPr lang="en-US" dirty="0" smtClean="0"/>
              <a:t>Faster R-CNN</a:t>
            </a:r>
          </a:p>
          <a:p>
            <a:pPr algn="ctr"/>
            <a:r>
              <a:rPr lang="en-US" dirty="0" smtClean="0"/>
              <a:t>(ResNet-50)</a:t>
            </a:r>
          </a:p>
        </p:txBody>
      </p:sp>
      <p:sp>
        <p:nvSpPr>
          <p:cNvPr id="30" name="TextBox 29"/>
          <p:cNvSpPr txBox="1"/>
          <p:nvPr/>
        </p:nvSpPr>
        <p:spPr>
          <a:xfrm>
            <a:off x="8870792" y="5861151"/>
            <a:ext cx="1427890" cy="646331"/>
          </a:xfrm>
          <a:prstGeom prst="rect">
            <a:avLst/>
          </a:prstGeom>
          <a:noFill/>
        </p:spPr>
        <p:txBody>
          <a:bodyPr wrap="none" rtlCol="0">
            <a:spAutoFit/>
          </a:bodyPr>
          <a:lstStyle/>
          <a:p>
            <a:pPr algn="ctr"/>
            <a:r>
              <a:rPr lang="en-US" dirty="0" smtClean="0"/>
              <a:t>Faster R-CNN</a:t>
            </a:r>
          </a:p>
          <a:p>
            <a:pPr algn="ctr"/>
            <a:r>
              <a:rPr lang="en-US" dirty="0" smtClean="0"/>
              <a:t>(R-101-FPN)</a:t>
            </a:r>
          </a:p>
        </p:txBody>
      </p:sp>
      <p:sp>
        <p:nvSpPr>
          <p:cNvPr id="31" name="TextBox 30"/>
          <p:cNvSpPr txBox="1"/>
          <p:nvPr/>
        </p:nvSpPr>
        <p:spPr>
          <a:xfrm>
            <a:off x="10640319" y="5861151"/>
            <a:ext cx="1356462" cy="646331"/>
          </a:xfrm>
          <a:prstGeom prst="rect">
            <a:avLst/>
          </a:prstGeom>
          <a:noFill/>
        </p:spPr>
        <p:txBody>
          <a:bodyPr wrap="none" rtlCol="0">
            <a:spAutoFit/>
          </a:bodyPr>
          <a:lstStyle/>
          <a:p>
            <a:pPr algn="ctr"/>
            <a:r>
              <a:rPr lang="en-US" dirty="0" smtClean="0"/>
              <a:t>Mask R-CNN</a:t>
            </a:r>
          </a:p>
          <a:p>
            <a:pPr algn="ctr"/>
            <a:r>
              <a:rPr lang="en-US" dirty="0" smtClean="0"/>
              <a:t>(X-152-FPN)</a:t>
            </a:r>
          </a:p>
        </p:txBody>
      </p:sp>
      <p:sp>
        <p:nvSpPr>
          <p:cNvPr id="17" name="TextBox 16"/>
          <p:cNvSpPr txBox="1"/>
          <p:nvPr/>
        </p:nvSpPr>
        <p:spPr>
          <a:xfrm>
            <a:off x="138111" y="1979407"/>
            <a:ext cx="1460143" cy="1200329"/>
          </a:xfrm>
          <a:prstGeom prst="rect">
            <a:avLst/>
          </a:prstGeom>
          <a:noFill/>
        </p:spPr>
        <p:txBody>
          <a:bodyPr wrap="none" rtlCol="0">
            <a:spAutoFit/>
          </a:bodyPr>
          <a:lstStyle/>
          <a:p>
            <a:pPr algn="ctr"/>
            <a:r>
              <a:rPr lang="en-US" sz="2400" dirty="0" smtClean="0">
                <a:solidFill>
                  <a:schemeClr val="tx2"/>
                </a:solidFill>
              </a:rPr>
              <a:t>Past</a:t>
            </a:r>
          </a:p>
          <a:p>
            <a:pPr algn="ctr"/>
            <a:r>
              <a:rPr lang="en-US" sz="2400" dirty="0" smtClean="0">
                <a:solidFill>
                  <a:schemeClr val="tx2"/>
                </a:solidFill>
              </a:rPr>
              <a:t>(best circa</a:t>
            </a:r>
          </a:p>
          <a:p>
            <a:pPr algn="ctr"/>
            <a:r>
              <a:rPr lang="en-US" sz="2400" dirty="0" smtClean="0">
                <a:solidFill>
                  <a:schemeClr val="tx2"/>
                </a:solidFill>
              </a:rPr>
              <a:t>2012)</a:t>
            </a:r>
            <a:endParaRPr lang="en-US" sz="2400" dirty="0">
              <a:solidFill>
                <a:schemeClr val="tx2"/>
              </a:solidFill>
            </a:endParaRPr>
          </a:p>
        </p:txBody>
      </p:sp>
      <p:sp>
        <p:nvSpPr>
          <p:cNvPr id="5" name="TextBox 4"/>
          <p:cNvSpPr txBox="1"/>
          <p:nvPr/>
        </p:nvSpPr>
        <p:spPr>
          <a:xfrm>
            <a:off x="2478215" y="457200"/>
            <a:ext cx="7235571" cy="830997"/>
          </a:xfrm>
          <a:prstGeom prst="rect">
            <a:avLst/>
          </a:prstGeom>
          <a:noFill/>
        </p:spPr>
        <p:txBody>
          <a:bodyPr wrap="none" rtlCol="0">
            <a:spAutoFit/>
          </a:bodyPr>
          <a:lstStyle/>
          <a:p>
            <a:pPr algn="ctr"/>
            <a:r>
              <a:rPr lang="en-US" sz="4800" dirty="0" smtClean="0">
                <a:solidFill>
                  <a:srgbClr val="C00000"/>
                </a:solidFill>
              </a:rPr>
              <a:t>2. What made this possible?</a:t>
            </a:r>
            <a:endParaRPr lang="en-US" sz="4800" dirty="0">
              <a:solidFill>
                <a:srgbClr val="C00000"/>
              </a:solidFill>
            </a:endParaRPr>
          </a:p>
        </p:txBody>
      </p:sp>
      <p:cxnSp>
        <p:nvCxnSpPr>
          <p:cNvPr id="7" name="Straight Arrow Connector 6"/>
          <p:cNvCxnSpPr>
            <a:stCxn id="5" idx="2"/>
            <a:endCxn id="3" idx="6"/>
          </p:cNvCxnSpPr>
          <p:nvPr/>
        </p:nvCxnSpPr>
        <p:spPr>
          <a:xfrm flipH="1">
            <a:off x="2609537" y="1288197"/>
            <a:ext cx="3486464" cy="2986147"/>
          </a:xfrm>
          <a:prstGeom prst="straightConnector1">
            <a:avLst/>
          </a:prstGeom>
          <a:ln w="254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8079" y="3833092"/>
            <a:ext cx="2105769" cy="830997"/>
          </a:xfrm>
          <a:prstGeom prst="rect">
            <a:avLst/>
          </a:prstGeom>
          <a:noFill/>
        </p:spPr>
        <p:txBody>
          <a:bodyPr wrap="none" rtlCol="0">
            <a:spAutoFit/>
          </a:bodyPr>
          <a:lstStyle/>
          <a:p>
            <a:r>
              <a:rPr lang="en-US" sz="2400" dirty="0" smtClean="0"/>
              <a:t>Progress within</a:t>
            </a:r>
          </a:p>
          <a:p>
            <a:r>
              <a:rPr lang="en-US" sz="2400" dirty="0" smtClean="0"/>
              <a:t>DL methods</a:t>
            </a:r>
            <a:endParaRPr lang="en-US" sz="2400" dirty="0"/>
          </a:p>
        </p:txBody>
      </p:sp>
      <p:sp>
        <p:nvSpPr>
          <p:cNvPr id="27" name="Right Brace 26"/>
          <p:cNvSpPr/>
          <p:nvPr/>
        </p:nvSpPr>
        <p:spPr>
          <a:xfrm rot="10800000">
            <a:off x="2059254" y="3544051"/>
            <a:ext cx="249231" cy="1477654"/>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2" name="Straight Arrow Connector 31"/>
          <p:cNvCxnSpPr/>
          <p:nvPr/>
        </p:nvCxnSpPr>
        <p:spPr>
          <a:xfrm>
            <a:off x="3190038" y="2398427"/>
            <a:ext cx="7450281" cy="0"/>
          </a:xfrm>
          <a:prstGeom prst="straightConnector1">
            <a:avLst/>
          </a:prstGeom>
          <a:ln w="25400">
            <a:headEnd type="triangle"/>
            <a:tailEnd type="triangle"/>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6267058" y="1979406"/>
            <a:ext cx="1300997" cy="461665"/>
          </a:xfrm>
          <a:prstGeom prst="rect">
            <a:avLst/>
          </a:prstGeom>
          <a:noFill/>
        </p:spPr>
        <p:txBody>
          <a:bodyPr wrap="none" rtlCol="0">
            <a:spAutoFit/>
          </a:bodyPr>
          <a:lstStyle/>
          <a:p>
            <a:r>
              <a:rPr lang="en-US" sz="2400" smtClean="0"/>
              <a:t>2.5 years</a:t>
            </a:r>
            <a:endParaRPr lang="en-US" sz="2400" dirty="0"/>
          </a:p>
        </p:txBody>
      </p:sp>
      <p:sp>
        <p:nvSpPr>
          <p:cNvPr id="3" name="Oval 2"/>
          <p:cNvSpPr/>
          <p:nvPr/>
        </p:nvSpPr>
        <p:spPr>
          <a:xfrm>
            <a:off x="1748062" y="3225943"/>
            <a:ext cx="861475" cy="2096802"/>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196760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0" y="0"/>
            <a:ext cx="9144000" cy="6858000"/>
          </a:xfrm>
          <a:prstGeom prst="rect">
            <a:avLst/>
          </a:prstGeom>
        </p:spPr>
      </p:pic>
    </p:spTree>
    <p:extLst>
      <p:ext uri="{BB962C8B-B14F-4D97-AF65-F5344CB8AC3E}">
        <p14:creationId xmlns:p14="http://schemas.microsoft.com/office/powerpoint/2010/main" val="88115239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3600" y="0"/>
            <a:ext cx="7908324" cy="6858000"/>
          </a:xfrm>
          <a:prstGeom prst="rect">
            <a:avLst/>
          </a:prstGeom>
        </p:spPr>
      </p:pic>
    </p:spTree>
    <p:extLst>
      <p:ext uri="{BB962C8B-B14F-4D97-AF65-F5344CB8AC3E}">
        <p14:creationId xmlns:p14="http://schemas.microsoft.com/office/powerpoint/2010/main" val="48112347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0" y="0"/>
            <a:ext cx="6858000" cy="6858000"/>
          </a:xfrm>
          <a:prstGeom prst="rect">
            <a:avLst/>
          </a:prstGeom>
        </p:spPr>
      </p:pic>
    </p:spTree>
    <p:extLst>
      <p:ext uri="{BB962C8B-B14F-4D97-AF65-F5344CB8AC3E}">
        <p14:creationId xmlns:p14="http://schemas.microsoft.com/office/powerpoint/2010/main" val="96629656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65600" y="0"/>
            <a:ext cx="3846909" cy="6858000"/>
          </a:xfrm>
          <a:prstGeom prst="rect">
            <a:avLst/>
          </a:prstGeom>
        </p:spPr>
      </p:pic>
    </p:spTree>
    <p:extLst>
      <p:ext uri="{BB962C8B-B14F-4D97-AF65-F5344CB8AC3E}">
        <p14:creationId xmlns:p14="http://schemas.microsoft.com/office/powerpoint/2010/main" val="127499572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6515" y="0"/>
            <a:ext cx="10278971" cy="6858001"/>
          </a:xfrm>
          <a:prstGeom prst="rect">
            <a:avLst/>
          </a:prstGeom>
        </p:spPr>
      </p:pic>
    </p:spTree>
    <p:extLst>
      <p:ext uri="{BB962C8B-B14F-4D97-AF65-F5344CB8AC3E}">
        <p14:creationId xmlns:p14="http://schemas.microsoft.com/office/powerpoint/2010/main" val="12613539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88469" y="-1"/>
            <a:ext cx="6215063" cy="6858001"/>
          </a:xfrm>
          <a:prstGeom prst="rect">
            <a:avLst/>
          </a:prstGeom>
        </p:spPr>
      </p:pic>
    </p:spTree>
    <p:extLst>
      <p:ext uri="{BB962C8B-B14F-4D97-AF65-F5344CB8AC3E}">
        <p14:creationId xmlns:p14="http://schemas.microsoft.com/office/powerpoint/2010/main" val="20857569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5" name="Group 4"/>
          <p:cNvGrpSpPr/>
          <p:nvPr/>
        </p:nvGrpSpPr>
        <p:grpSpPr>
          <a:xfrm>
            <a:off x="1480161" y="0"/>
            <a:ext cx="9231678" cy="6858000"/>
            <a:chOff x="1914715" y="0"/>
            <a:chExt cx="9231678" cy="685800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4715" y="0"/>
              <a:ext cx="4361259" cy="6858000"/>
            </a:xfrm>
            <a:prstGeom prst="rect">
              <a:avLst/>
            </a:prstGeom>
          </p:spPr>
        </p:pic>
        <p:pic>
          <p:nvPicPr>
            <p:cNvPr id="4" name="Picture 3"/>
            <p:cNvPicPr>
              <a:picLocks noChangeAspect="1"/>
            </p:cNvPicPr>
            <p:nvPr/>
          </p:nvPicPr>
          <p:blipFill>
            <a:blip r:embed="rId4"/>
            <a:stretch>
              <a:fillRect/>
            </a:stretch>
          </p:blipFill>
          <p:spPr>
            <a:xfrm>
              <a:off x="6788038" y="0"/>
              <a:ext cx="4358355" cy="6858000"/>
            </a:xfrm>
            <a:prstGeom prst="rect">
              <a:avLst/>
            </a:prstGeom>
          </p:spPr>
        </p:pic>
      </p:grpSp>
    </p:spTree>
    <p:extLst>
      <p:ext uri="{BB962C8B-B14F-4D97-AF65-F5344CB8AC3E}">
        <p14:creationId xmlns:p14="http://schemas.microsoft.com/office/powerpoint/2010/main" val="83834354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5" name="Group 4"/>
          <p:cNvGrpSpPr/>
          <p:nvPr/>
        </p:nvGrpSpPr>
        <p:grpSpPr>
          <a:xfrm>
            <a:off x="683092" y="0"/>
            <a:ext cx="10825817" cy="6858000"/>
            <a:chOff x="536956" y="0"/>
            <a:chExt cx="10825817" cy="685800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6956" y="0"/>
              <a:ext cx="5143500" cy="6858000"/>
            </a:xfrm>
            <a:prstGeom prst="rect">
              <a:avLst/>
            </a:prstGeom>
          </p:spPr>
        </p:pic>
        <p:pic>
          <p:nvPicPr>
            <p:cNvPr id="4" name="Picture 3"/>
            <p:cNvPicPr>
              <a:picLocks noChangeAspect="1"/>
            </p:cNvPicPr>
            <p:nvPr/>
          </p:nvPicPr>
          <p:blipFill>
            <a:blip r:embed="rId4"/>
            <a:stretch>
              <a:fillRect/>
            </a:stretch>
          </p:blipFill>
          <p:spPr>
            <a:xfrm>
              <a:off x="6205899" y="0"/>
              <a:ext cx="5156874" cy="6858000"/>
            </a:xfrm>
            <a:prstGeom prst="rect">
              <a:avLst/>
            </a:prstGeom>
          </p:spPr>
        </p:pic>
      </p:grpSp>
    </p:spTree>
    <p:extLst>
      <p:ext uri="{BB962C8B-B14F-4D97-AF65-F5344CB8AC3E}">
        <p14:creationId xmlns:p14="http://schemas.microsoft.com/office/powerpoint/2010/main" val="39966881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Object Detection Solved?</a:t>
            </a:r>
            <a:endParaRPr lang="en-US" dirty="0"/>
          </a:p>
        </p:txBody>
      </p:sp>
      <p:sp>
        <p:nvSpPr>
          <p:cNvPr id="3" name="Content Placeholder 2"/>
          <p:cNvSpPr>
            <a:spLocks noGrp="1"/>
          </p:cNvSpPr>
          <p:nvPr>
            <p:ph idx="1"/>
          </p:nvPr>
        </p:nvSpPr>
        <p:spPr/>
        <p:txBody>
          <a:bodyPr/>
          <a:lstStyle/>
          <a:p>
            <a:pPr>
              <a:buFont typeface="Wingdings" charset="2"/>
              <a:buChar char="Ø"/>
            </a:pPr>
            <a:r>
              <a:rPr lang="en-US" dirty="0" smtClean="0"/>
              <a:t> Obviously no; there are </a:t>
            </a:r>
            <a:r>
              <a:rPr lang="en-US" dirty="0" smtClean="0">
                <a:solidFill>
                  <a:srgbClr val="C00000"/>
                </a:solidFill>
              </a:rPr>
              <a:t>frequently silly errors</a:t>
            </a:r>
          </a:p>
          <a:p>
            <a:endParaRPr lang="en-US" dirty="0" smtClean="0"/>
          </a:p>
          <a:p>
            <a:pPr>
              <a:buFont typeface="Wingdings" charset="2"/>
              <a:buChar char="Ø"/>
            </a:pPr>
            <a:r>
              <a:rPr lang="en-US" dirty="0"/>
              <a:t> </a:t>
            </a:r>
            <a:r>
              <a:rPr lang="en-US" dirty="0" smtClean="0"/>
              <a:t>But it is getting frustratingly good</a:t>
            </a:r>
          </a:p>
          <a:p>
            <a:pPr>
              <a:buFont typeface="Wingdings" charset="2"/>
              <a:buChar char="Ø"/>
            </a:pPr>
            <a:endParaRPr lang="en-US" dirty="0"/>
          </a:p>
          <a:p>
            <a:pPr>
              <a:buFont typeface="Wingdings" charset="2"/>
              <a:buChar char="Ø"/>
            </a:pPr>
            <a:r>
              <a:rPr lang="en-US" dirty="0" smtClean="0"/>
              <a:t> The errors are often reasonable</a:t>
            </a:r>
          </a:p>
          <a:p>
            <a:pPr>
              <a:buFont typeface="Wingdings" charset="2"/>
              <a:buChar char="Ø"/>
            </a:pPr>
            <a:endParaRPr lang="en-US" dirty="0"/>
          </a:p>
          <a:p>
            <a:pPr>
              <a:buFont typeface="Wingdings" charset="2"/>
              <a:buChar char="Ø"/>
            </a:pPr>
            <a:r>
              <a:rPr lang="en-US" dirty="0" smtClean="0"/>
              <a:t> The bottlenecks are raw recognition and “reasoning”</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10673" y="2954338"/>
            <a:ext cx="2862263" cy="3816350"/>
          </a:xfrm>
          <a:prstGeom prst="rect">
            <a:avLst/>
          </a:prstGeom>
        </p:spPr>
      </p:pic>
    </p:spTree>
    <p:extLst>
      <p:ext uri="{BB962C8B-B14F-4D97-AF65-F5344CB8AC3E}">
        <p14:creationId xmlns:p14="http://schemas.microsoft.com/office/powerpoint/2010/main" val="205237592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p:nvPr>
            <p:extLst>
              <p:ext uri="{D42A27DB-BD31-4B8C-83A1-F6EECF244321}">
                <p14:modId xmlns:p14="http://schemas.microsoft.com/office/powerpoint/2010/main" val="460933025"/>
              </p:ext>
            </p:extLst>
          </p:nvPr>
        </p:nvGraphicFramePr>
        <p:xfrm>
          <a:off x="1" y="1"/>
          <a:ext cx="10640318"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20" name="TextBox 19"/>
          <p:cNvSpPr txBox="1"/>
          <p:nvPr/>
        </p:nvSpPr>
        <p:spPr>
          <a:xfrm>
            <a:off x="9426597" y="1979408"/>
            <a:ext cx="913520" cy="830997"/>
          </a:xfrm>
          <a:prstGeom prst="rect">
            <a:avLst/>
          </a:prstGeom>
          <a:noFill/>
        </p:spPr>
        <p:txBody>
          <a:bodyPr wrap="none" rtlCol="0">
            <a:spAutoFit/>
          </a:bodyPr>
          <a:lstStyle/>
          <a:p>
            <a:r>
              <a:rPr lang="en-US" sz="2400" dirty="0" smtClean="0">
                <a:solidFill>
                  <a:schemeClr val="tx2"/>
                </a:solidFill>
              </a:rPr>
              <a:t>Today</a:t>
            </a:r>
          </a:p>
          <a:p>
            <a:r>
              <a:rPr lang="en-US" sz="2400" dirty="0" smtClean="0">
                <a:solidFill>
                  <a:schemeClr val="tx2"/>
                </a:solidFill>
              </a:rPr>
              <a:t>2017</a:t>
            </a:r>
            <a:endParaRPr lang="en-US" sz="2400" dirty="0">
              <a:solidFill>
                <a:schemeClr val="tx2"/>
              </a:solidFill>
            </a:endParaRPr>
          </a:p>
        </p:txBody>
      </p:sp>
      <p:sp>
        <p:nvSpPr>
          <p:cNvPr id="25" name="TextBox 24"/>
          <p:cNvSpPr txBox="1"/>
          <p:nvPr/>
        </p:nvSpPr>
        <p:spPr>
          <a:xfrm>
            <a:off x="2206222" y="1979406"/>
            <a:ext cx="806631" cy="830997"/>
          </a:xfrm>
          <a:prstGeom prst="rect">
            <a:avLst/>
          </a:prstGeom>
          <a:noFill/>
        </p:spPr>
        <p:txBody>
          <a:bodyPr wrap="none" rtlCol="0">
            <a:spAutoFit/>
          </a:bodyPr>
          <a:lstStyle/>
          <a:p>
            <a:pPr algn="ctr"/>
            <a:r>
              <a:rPr lang="en-US" sz="2400" dirty="0">
                <a:solidFill>
                  <a:schemeClr val="tx2"/>
                </a:solidFill>
              </a:rPr>
              <a:t>E</a:t>
            </a:r>
            <a:r>
              <a:rPr lang="en-US" sz="2400" dirty="0" smtClean="0">
                <a:solidFill>
                  <a:schemeClr val="tx2"/>
                </a:solidFill>
              </a:rPr>
              <a:t>arly</a:t>
            </a:r>
          </a:p>
          <a:p>
            <a:pPr algn="ctr"/>
            <a:r>
              <a:rPr lang="en-US" sz="2400" dirty="0" smtClean="0">
                <a:solidFill>
                  <a:schemeClr val="tx2"/>
                </a:solidFill>
              </a:rPr>
              <a:t>2015</a:t>
            </a:r>
            <a:endParaRPr lang="en-US" sz="2400" dirty="0">
              <a:solidFill>
                <a:schemeClr val="tx2"/>
              </a:solidFill>
            </a:endParaRPr>
          </a:p>
        </p:txBody>
      </p:sp>
      <p:sp>
        <p:nvSpPr>
          <p:cNvPr id="15" name="TextBox 14"/>
          <p:cNvSpPr txBox="1"/>
          <p:nvPr/>
        </p:nvSpPr>
        <p:spPr>
          <a:xfrm>
            <a:off x="411707" y="5861152"/>
            <a:ext cx="930255" cy="646331"/>
          </a:xfrm>
          <a:prstGeom prst="rect">
            <a:avLst/>
          </a:prstGeom>
          <a:noFill/>
        </p:spPr>
        <p:txBody>
          <a:bodyPr wrap="none" rtlCol="0">
            <a:spAutoFit/>
          </a:bodyPr>
          <a:lstStyle/>
          <a:p>
            <a:pPr algn="ctr"/>
            <a:r>
              <a:rPr lang="en-US" dirty="0" smtClean="0"/>
              <a:t>DPM</a:t>
            </a:r>
          </a:p>
          <a:p>
            <a:pPr algn="ctr"/>
            <a:r>
              <a:rPr lang="en-US" dirty="0" smtClean="0"/>
              <a:t>(Pre DL)</a:t>
            </a:r>
          </a:p>
        </p:txBody>
      </p:sp>
      <p:sp>
        <p:nvSpPr>
          <p:cNvPr id="26" name="TextBox 25"/>
          <p:cNvSpPr txBox="1"/>
          <p:nvPr/>
        </p:nvSpPr>
        <p:spPr>
          <a:xfrm>
            <a:off x="1625949" y="5863650"/>
            <a:ext cx="1229247" cy="646331"/>
          </a:xfrm>
          <a:prstGeom prst="rect">
            <a:avLst/>
          </a:prstGeom>
          <a:noFill/>
        </p:spPr>
        <p:txBody>
          <a:bodyPr wrap="none" rtlCol="0">
            <a:spAutoFit/>
          </a:bodyPr>
          <a:lstStyle/>
          <a:p>
            <a:pPr algn="ctr"/>
            <a:r>
              <a:rPr lang="en-US" dirty="0" smtClean="0"/>
              <a:t>Fast R-CNN</a:t>
            </a:r>
          </a:p>
          <a:p>
            <a:pPr algn="ctr"/>
            <a:r>
              <a:rPr lang="en-US" dirty="0" smtClean="0"/>
              <a:t>(</a:t>
            </a:r>
            <a:r>
              <a:rPr lang="en-US" dirty="0" err="1" smtClean="0"/>
              <a:t>AlexNet</a:t>
            </a:r>
            <a:r>
              <a:rPr lang="en-US" dirty="0" smtClean="0"/>
              <a:t>)</a:t>
            </a:r>
          </a:p>
        </p:txBody>
      </p:sp>
      <p:sp>
        <p:nvSpPr>
          <p:cNvPr id="28" name="TextBox 27"/>
          <p:cNvSpPr txBox="1"/>
          <p:nvPr/>
        </p:nvSpPr>
        <p:spPr>
          <a:xfrm>
            <a:off x="3191829" y="5861152"/>
            <a:ext cx="1229247" cy="646331"/>
          </a:xfrm>
          <a:prstGeom prst="rect">
            <a:avLst/>
          </a:prstGeom>
          <a:noFill/>
        </p:spPr>
        <p:txBody>
          <a:bodyPr wrap="none" rtlCol="0">
            <a:spAutoFit/>
          </a:bodyPr>
          <a:lstStyle/>
          <a:p>
            <a:pPr algn="ctr"/>
            <a:r>
              <a:rPr lang="en-US" dirty="0" smtClean="0"/>
              <a:t>Fast R-CNN</a:t>
            </a:r>
          </a:p>
          <a:p>
            <a:pPr algn="ctr"/>
            <a:r>
              <a:rPr lang="en-US" dirty="0" smtClean="0"/>
              <a:t>(VGG-16)</a:t>
            </a:r>
          </a:p>
        </p:txBody>
      </p:sp>
      <p:sp>
        <p:nvSpPr>
          <p:cNvPr id="29" name="TextBox 28"/>
          <p:cNvSpPr txBox="1"/>
          <p:nvPr/>
        </p:nvSpPr>
        <p:spPr>
          <a:xfrm>
            <a:off x="6132764" y="5861151"/>
            <a:ext cx="1422505" cy="646331"/>
          </a:xfrm>
          <a:prstGeom prst="rect">
            <a:avLst/>
          </a:prstGeom>
          <a:noFill/>
        </p:spPr>
        <p:txBody>
          <a:bodyPr wrap="none" rtlCol="0">
            <a:spAutoFit/>
          </a:bodyPr>
          <a:lstStyle/>
          <a:p>
            <a:pPr algn="ctr"/>
            <a:r>
              <a:rPr lang="en-US" dirty="0" smtClean="0"/>
              <a:t>Faster R-CNN</a:t>
            </a:r>
          </a:p>
          <a:p>
            <a:pPr algn="ctr"/>
            <a:r>
              <a:rPr lang="en-US" dirty="0" smtClean="0"/>
              <a:t>(ResNet-50)</a:t>
            </a:r>
          </a:p>
        </p:txBody>
      </p:sp>
      <p:sp>
        <p:nvSpPr>
          <p:cNvPr id="30" name="TextBox 29"/>
          <p:cNvSpPr txBox="1"/>
          <p:nvPr/>
        </p:nvSpPr>
        <p:spPr>
          <a:xfrm>
            <a:off x="7651593" y="5861151"/>
            <a:ext cx="1427890" cy="646331"/>
          </a:xfrm>
          <a:prstGeom prst="rect">
            <a:avLst/>
          </a:prstGeom>
          <a:noFill/>
        </p:spPr>
        <p:txBody>
          <a:bodyPr wrap="none" rtlCol="0">
            <a:spAutoFit/>
          </a:bodyPr>
          <a:lstStyle/>
          <a:p>
            <a:pPr algn="ctr"/>
            <a:r>
              <a:rPr lang="en-US" dirty="0" smtClean="0"/>
              <a:t>Faster R-CNN</a:t>
            </a:r>
          </a:p>
          <a:p>
            <a:pPr algn="ctr"/>
            <a:r>
              <a:rPr lang="en-US" dirty="0" smtClean="0"/>
              <a:t>(R-101-FPN)</a:t>
            </a:r>
          </a:p>
        </p:txBody>
      </p:sp>
      <p:sp>
        <p:nvSpPr>
          <p:cNvPr id="31" name="TextBox 30"/>
          <p:cNvSpPr txBox="1"/>
          <p:nvPr/>
        </p:nvSpPr>
        <p:spPr>
          <a:xfrm>
            <a:off x="9180487" y="5861151"/>
            <a:ext cx="1356462" cy="646331"/>
          </a:xfrm>
          <a:prstGeom prst="rect">
            <a:avLst/>
          </a:prstGeom>
          <a:noFill/>
        </p:spPr>
        <p:txBody>
          <a:bodyPr wrap="none" rtlCol="0">
            <a:spAutoFit/>
          </a:bodyPr>
          <a:lstStyle/>
          <a:p>
            <a:pPr algn="ctr"/>
            <a:r>
              <a:rPr lang="en-US" dirty="0" smtClean="0"/>
              <a:t>Mask R-CNN</a:t>
            </a:r>
          </a:p>
          <a:p>
            <a:pPr algn="ctr"/>
            <a:r>
              <a:rPr lang="en-US" dirty="0" smtClean="0"/>
              <a:t>(X-152-FPN)</a:t>
            </a:r>
          </a:p>
        </p:txBody>
      </p:sp>
      <p:sp>
        <p:nvSpPr>
          <p:cNvPr id="17" name="TextBox 16"/>
          <p:cNvSpPr txBox="1"/>
          <p:nvPr/>
        </p:nvSpPr>
        <p:spPr>
          <a:xfrm>
            <a:off x="138111" y="1979407"/>
            <a:ext cx="1460143" cy="1200329"/>
          </a:xfrm>
          <a:prstGeom prst="rect">
            <a:avLst/>
          </a:prstGeom>
          <a:noFill/>
        </p:spPr>
        <p:txBody>
          <a:bodyPr wrap="none" rtlCol="0">
            <a:spAutoFit/>
          </a:bodyPr>
          <a:lstStyle/>
          <a:p>
            <a:pPr algn="ctr"/>
            <a:r>
              <a:rPr lang="en-US" sz="2400" dirty="0" smtClean="0">
                <a:solidFill>
                  <a:schemeClr val="tx2"/>
                </a:solidFill>
              </a:rPr>
              <a:t>Past</a:t>
            </a:r>
          </a:p>
          <a:p>
            <a:pPr algn="ctr"/>
            <a:r>
              <a:rPr lang="en-US" sz="2400" dirty="0" smtClean="0">
                <a:solidFill>
                  <a:schemeClr val="tx2"/>
                </a:solidFill>
              </a:rPr>
              <a:t>(best circa</a:t>
            </a:r>
          </a:p>
          <a:p>
            <a:pPr algn="ctr"/>
            <a:r>
              <a:rPr lang="en-US" sz="2400" dirty="0" smtClean="0">
                <a:solidFill>
                  <a:schemeClr val="tx2"/>
                </a:solidFill>
              </a:rPr>
              <a:t>2012)</a:t>
            </a:r>
            <a:endParaRPr lang="en-US" sz="2400" dirty="0">
              <a:solidFill>
                <a:schemeClr val="tx2"/>
              </a:solidFill>
            </a:endParaRPr>
          </a:p>
        </p:txBody>
      </p:sp>
      <p:sp>
        <p:nvSpPr>
          <p:cNvPr id="5" name="TextBox 4"/>
          <p:cNvSpPr txBox="1"/>
          <p:nvPr/>
        </p:nvSpPr>
        <p:spPr>
          <a:xfrm>
            <a:off x="4081061" y="457200"/>
            <a:ext cx="4029886" cy="769441"/>
          </a:xfrm>
          <a:prstGeom prst="rect">
            <a:avLst/>
          </a:prstGeom>
          <a:noFill/>
        </p:spPr>
        <p:txBody>
          <a:bodyPr wrap="none" rtlCol="0">
            <a:spAutoFit/>
          </a:bodyPr>
          <a:lstStyle/>
          <a:p>
            <a:pPr algn="ctr"/>
            <a:r>
              <a:rPr lang="en-US" sz="4400" dirty="0" smtClean="0">
                <a:solidFill>
                  <a:srgbClr val="C00000"/>
                </a:solidFill>
              </a:rPr>
              <a:t>3b. What’s next?</a:t>
            </a:r>
            <a:endParaRPr lang="en-US" sz="4400" dirty="0">
              <a:solidFill>
                <a:srgbClr val="C00000"/>
              </a:solidFill>
            </a:endParaRPr>
          </a:p>
        </p:txBody>
      </p:sp>
      <p:sp>
        <p:nvSpPr>
          <p:cNvPr id="2" name="TextBox 1"/>
          <p:cNvSpPr txBox="1"/>
          <p:nvPr/>
        </p:nvSpPr>
        <p:spPr>
          <a:xfrm>
            <a:off x="10713412" y="3179736"/>
            <a:ext cx="1170513" cy="2646878"/>
          </a:xfrm>
          <a:prstGeom prst="rect">
            <a:avLst/>
          </a:prstGeom>
          <a:noFill/>
        </p:spPr>
        <p:txBody>
          <a:bodyPr wrap="none" rtlCol="0">
            <a:spAutoFit/>
          </a:bodyPr>
          <a:lstStyle/>
          <a:p>
            <a:r>
              <a:rPr lang="en-US" sz="16600" dirty="0" smtClean="0"/>
              <a:t>?</a:t>
            </a:r>
            <a:endParaRPr lang="en-US" dirty="0"/>
          </a:p>
        </p:txBody>
      </p:sp>
    </p:spTree>
    <p:extLst>
      <p:ext uri="{BB962C8B-B14F-4D97-AF65-F5344CB8AC3E}">
        <p14:creationId xmlns:p14="http://schemas.microsoft.com/office/powerpoint/2010/main" val="12562203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C00000"/>
                </a:solidFill>
              </a:rPr>
              <a:t>Trend 1:</a:t>
            </a:r>
            <a:r>
              <a:rPr lang="en-US" dirty="0" smtClean="0"/>
              <a:t> The Unreasonable Effectiveness of Tweaking Hyper-parameters</a:t>
            </a:r>
            <a:endParaRPr lang="en-US" dirty="0"/>
          </a:p>
        </p:txBody>
      </p:sp>
      <p:sp>
        <p:nvSpPr>
          <p:cNvPr id="3" name="TextBox 2"/>
          <p:cNvSpPr txBox="1"/>
          <p:nvPr/>
        </p:nvSpPr>
        <p:spPr>
          <a:xfrm>
            <a:off x="4140200" y="-38100"/>
            <a:ext cx="2427075" cy="584775"/>
          </a:xfrm>
          <a:prstGeom prst="rect">
            <a:avLst/>
          </a:prstGeom>
          <a:noFill/>
        </p:spPr>
        <p:txBody>
          <a:bodyPr wrap="none" rtlCol="0">
            <a:spAutoFit/>
          </a:bodyPr>
          <a:lstStyle/>
          <a:p>
            <a:r>
              <a:rPr lang="en-US" sz="3200" dirty="0" smtClean="0">
                <a:solidFill>
                  <a:srgbClr val="C00000"/>
                </a:solidFill>
              </a:rPr>
              <a:t>Embarrassing</a:t>
            </a:r>
            <a:endParaRPr lang="en-US" sz="3200" dirty="0">
              <a:solidFill>
                <a:srgbClr val="C00000"/>
              </a:solidFill>
            </a:endParaRPr>
          </a:p>
        </p:txBody>
      </p:sp>
      <p:cxnSp>
        <p:nvCxnSpPr>
          <p:cNvPr id="5" name="Straight Connector 4"/>
          <p:cNvCxnSpPr/>
          <p:nvPr/>
        </p:nvCxnSpPr>
        <p:spPr>
          <a:xfrm>
            <a:off x="3810000" y="749300"/>
            <a:ext cx="3225800" cy="0"/>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graphicFrame>
        <p:nvGraphicFramePr>
          <p:cNvPr id="7" name="Chart 6"/>
          <p:cNvGraphicFramePr/>
          <p:nvPr>
            <p:extLst>
              <p:ext uri="{D42A27DB-BD31-4B8C-83A1-F6EECF244321}">
                <p14:modId xmlns:p14="http://schemas.microsoft.com/office/powerpoint/2010/main" val="128206913"/>
              </p:ext>
            </p:extLst>
          </p:nvPr>
        </p:nvGraphicFramePr>
        <p:xfrm>
          <a:off x="1" y="-882309"/>
          <a:ext cx="12192000"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p:cNvSpPr txBox="1"/>
          <p:nvPr/>
        </p:nvSpPr>
        <p:spPr>
          <a:xfrm>
            <a:off x="1681645" y="4966724"/>
            <a:ext cx="2764796" cy="707886"/>
          </a:xfrm>
          <a:prstGeom prst="rect">
            <a:avLst/>
          </a:prstGeom>
          <a:noFill/>
        </p:spPr>
        <p:txBody>
          <a:bodyPr wrap="non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000" dirty="0" smtClean="0"/>
              <a:t>Faster R-CNN w/ VGG-16</a:t>
            </a:r>
          </a:p>
          <a:p>
            <a:pPr algn="ctr"/>
            <a:r>
              <a:rPr lang="en-US" sz="2000" dirty="0" smtClean="0"/>
              <a:t>original implementation</a:t>
            </a:r>
          </a:p>
        </p:txBody>
      </p:sp>
      <p:sp>
        <p:nvSpPr>
          <p:cNvPr id="10" name="TextBox 9"/>
          <p:cNvSpPr txBox="1"/>
          <p:nvPr/>
        </p:nvSpPr>
        <p:spPr>
          <a:xfrm>
            <a:off x="7831669" y="4966724"/>
            <a:ext cx="2833213" cy="707886"/>
          </a:xfrm>
          <a:prstGeom prst="rect">
            <a:avLst/>
          </a:prstGeom>
          <a:noFill/>
        </p:spPr>
        <p:txBody>
          <a:bodyPr wrap="non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000" dirty="0" smtClean="0"/>
              <a:t>Faster R-CNN w/ VGG-16</a:t>
            </a:r>
          </a:p>
          <a:p>
            <a:pPr algn="ctr"/>
            <a:r>
              <a:rPr lang="en-US" sz="2000" dirty="0" smtClean="0"/>
              <a:t>better hyper-parameters</a:t>
            </a:r>
          </a:p>
        </p:txBody>
      </p:sp>
      <p:sp>
        <p:nvSpPr>
          <p:cNvPr id="12" name="TextBox 11"/>
          <p:cNvSpPr txBox="1"/>
          <p:nvPr/>
        </p:nvSpPr>
        <p:spPr>
          <a:xfrm>
            <a:off x="1982246" y="6522795"/>
            <a:ext cx="8227509" cy="338554"/>
          </a:xfrm>
          <a:prstGeom prst="rect">
            <a:avLst/>
          </a:prstGeom>
          <a:noFill/>
        </p:spPr>
        <p:txBody>
          <a:bodyPr wrap="none" rtlCol="0">
            <a:spAutoFit/>
          </a:bodyPr>
          <a:lstStyle/>
          <a:p>
            <a:pPr algn="ctr"/>
            <a:r>
              <a:rPr lang="en-US" sz="1600" dirty="0"/>
              <a:t>An </a:t>
            </a:r>
            <a:r>
              <a:rPr lang="en-US" sz="1600" dirty="0" smtClean="0"/>
              <a:t>Implementation </a:t>
            </a:r>
            <a:r>
              <a:rPr lang="en-US" sz="1600" dirty="0"/>
              <a:t>of Faster RCNN with Study for Region </a:t>
            </a:r>
            <a:r>
              <a:rPr lang="en-US" sz="1600" dirty="0" smtClean="0"/>
              <a:t>Sampling. Chen and Gupta. </a:t>
            </a:r>
            <a:r>
              <a:rPr lang="en-US" sz="1600" dirty="0" err="1" smtClean="0"/>
              <a:t>ArXiv</a:t>
            </a:r>
            <a:r>
              <a:rPr lang="en-US" sz="1600" dirty="0" smtClean="0"/>
              <a:t> 2017.</a:t>
            </a:r>
            <a:endParaRPr lang="en-US" sz="1600" dirty="0"/>
          </a:p>
        </p:txBody>
      </p:sp>
      <p:sp>
        <p:nvSpPr>
          <p:cNvPr id="13" name="TextBox 12"/>
          <p:cNvSpPr txBox="1"/>
          <p:nvPr/>
        </p:nvSpPr>
        <p:spPr>
          <a:xfrm>
            <a:off x="5176260" y="2489121"/>
            <a:ext cx="1839479" cy="461665"/>
          </a:xfrm>
          <a:prstGeom prst="rect">
            <a:avLst/>
          </a:prstGeom>
          <a:noFill/>
        </p:spPr>
        <p:txBody>
          <a:bodyPr wrap="non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400" smtClean="0"/>
              <a:t>COCO box AP</a:t>
            </a:r>
            <a:endParaRPr lang="en-US" sz="2400" dirty="0" smtClean="0"/>
          </a:p>
        </p:txBody>
      </p:sp>
    </p:spTree>
    <p:extLst>
      <p:ext uri="{BB962C8B-B14F-4D97-AF65-F5344CB8AC3E}">
        <p14:creationId xmlns:p14="http://schemas.microsoft.com/office/powerpoint/2010/main" val="17816006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C00000"/>
                </a:solidFill>
              </a:rPr>
              <a:t>Path 1:</a:t>
            </a:r>
            <a:r>
              <a:rPr lang="en-US" dirty="0" smtClean="0"/>
              <a:t> Continue what we’re doing</a:t>
            </a:r>
            <a:endParaRPr lang="en-US" dirty="0"/>
          </a:p>
        </p:txBody>
      </p:sp>
      <p:sp>
        <p:nvSpPr>
          <p:cNvPr id="3" name="Content Placeholder 2"/>
          <p:cNvSpPr>
            <a:spLocks noGrp="1"/>
          </p:cNvSpPr>
          <p:nvPr>
            <p:ph idx="1"/>
          </p:nvPr>
        </p:nvSpPr>
        <p:spPr/>
        <p:txBody>
          <a:bodyPr/>
          <a:lstStyle/>
          <a:p>
            <a:pPr marL="0" indent="0">
              <a:lnSpc>
                <a:spcPct val="100000"/>
              </a:lnSpc>
              <a:spcBef>
                <a:spcPts val="0"/>
              </a:spcBef>
              <a:buNone/>
            </a:pPr>
            <a:r>
              <a:rPr lang="en-US" dirty="0" smtClean="0"/>
              <a:t>Scale </a:t>
            </a:r>
            <a:r>
              <a:rPr lang="en-US" dirty="0"/>
              <a:t>training data and model </a:t>
            </a:r>
            <a:r>
              <a:rPr lang="en-US" dirty="0" smtClean="0"/>
              <a:t>complexity </a:t>
            </a:r>
            <a:r>
              <a:rPr lang="mr-IN" dirty="0" smtClean="0"/>
              <a:t>–</a:t>
            </a:r>
            <a:r>
              <a:rPr lang="en-US" dirty="0" smtClean="0"/>
              <a:t> largely unexplored</a:t>
            </a:r>
          </a:p>
          <a:p>
            <a:pPr marL="0" indent="0">
              <a:lnSpc>
                <a:spcPct val="100000"/>
              </a:lnSpc>
              <a:spcBef>
                <a:spcPts val="0"/>
              </a:spcBef>
              <a:buNone/>
            </a:pPr>
            <a:endParaRPr lang="en-US" dirty="0"/>
          </a:p>
          <a:p>
            <a:pPr marL="0" indent="0">
              <a:lnSpc>
                <a:spcPct val="100000"/>
              </a:lnSpc>
              <a:spcBef>
                <a:spcPts val="0"/>
              </a:spcBef>
              <a:buNone/>
            </a:pPr>
            <a:r>
              <a:rPr lang="en-US" dirty="0" smtClean="0"/>
              <a:t>Intentional</a:t>
            </a:r>
            <a:r>
              <a:rPr lang="en-US" dirty="0" smtClean="0">
                <a:solidFill>
                  <a:srgbClr val="C00000"/>
                </a:solidFill>
              </a:rPr>
              <a:t> </a:t>
            </a:r>
            <a:r>
              <a:rPr lang="en-US" dirty="0" smtClean="0"/>
              <a:t>human labeling cannot scale</a:t>
            </a:r>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Try to invent new domain specific improvements (see caveat)</a:t>
            </a:r>
            <a:endParaRPr lang="en-US" dirty="0"/>
          </a:p>
        </p:txBody>
      </p:sp>
    </p:spTree>
    <p:extLst>
      <p:ext uri="{BB962C8B-B14F-4D97-AF65-F5344CB8AC3E}">
        <p14:creationId xmlns:p14="http://schemas.microsoft.com/office/powerpoint/2010/main" val="5267560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C00000"/>
                </a:solidFill>
              </a:rPr>
              <a:t>Path 2:</a:t>
            </a:r>
            <a:r>
              <a:rPr lang="en-US" dirty="0" smtClean="0"/>
              <a:t> Define new Detection Problems</a:t>
            </a:r>
            <a:endParaRPr lang="en-US" dirty="0"/>
          </a:p>
        </p:txBody>
      </p:sp>
      <p:sp>
        <p:nvSpPr>
          <p:cNvPr id="3" name="Content Placeholder 2"/>
          <p:cNvSpPr>
            <a:spLocks noGrp="1"/>
          </p:cNvSpPr>
          <p:nvPr>
            <p:ph idx="1"/>
          </p:nvPr>
        </p:nvSpPr>
        <p:spPr>
          <a:xfrm>
            <a:off x="838200" y="1825625"/>
            <a:ext cx="10515600" cy="4751638"/>
          </a:xfrm>
        </p:spPr>
        <p:txBody>
          <a:bodyPr>
            <a:normAutofit/>
          </a:bodyPr>
          <a:lstStyle/>
          <a:p>
            <a:pPr marL="0" indent="0">
              <a:lnSpc>
                <a:spcPct val="100000"/>
              </a:lnSpc>
              <a:spcBef>
                <a:spcPts val="0"/>
              </a:spcBef>
              <a:buNone/>
            </a:pPr>
            <a:r>
              <a:rPr lang="en-US" dirty="0" smtClean="0"/>
              <a:t>E.g., from box prediction to mask prediction</a:t>
            </a:r>
          </a:p>
          <a:p>
            <a:pPr marL="0" indent="0">
              <a:lnSpc>
                <a:spcPct val="100000"/>
              </a:lnSpc>
              <a:spcBef>
                <a:spcPts val="0"/>
              </a:spcBef>
              <a:buNone/>
            </a:pPr>
            <a:endParaRPr lang="en-US" dirty="0"/>
          </a:p>
          <a:p>
            <a:pPr marL="0" indent="0">
              <a:lnSpc>
                <a:spcPct val="100000"/>
              </a:lnSpc>
              <a:spcBef>
                <a:spcPts val="0"/>
              </a:spcBef>
              <a:buNone/>
            </a:pPr>
            <a:r>
              <a:rPr lang="en-US" dirty="0" smtClean="0">
                <a:solidFill>
                  <a:srgbClr val="C00000"/>
                </a:solidFill>
              </a:rPr>
              <a:t>Current favorite:</a:t>
            </a:r>
            <a:r>
              <a:rPr lang="en-US" dirty="0" smtClean="0"/>
              <a:t> scale Mask R-CNN from 100 to 10,000 categories</a:t>
            </a:r>
          </a:p>
          <a:p>
            <a:pPr marL="0" indent="0">
              <a:lnSpc>
                <a:spcPct val="100000"/>
              </a:lnSpc>
              <a:spcBef>
                <a:spcPts val="0"/>
              </a:spcBef>
              <a:buNone/>
            </a:pPr>
            <a:endParaRPr lang="en-US" dirty="0"/>
          </a:p>
          <a:p>
            <a:pPr marL="0" indent="0">
              <a:lnSpc>
                <a:spcPct val="100000"/>
              </a:lnSpc>
              <a:spcBef>
                <a:spcPts val="0"/>
              </a:spcBef>
              <a:buNone/>
            </a:pPr>
            <a:r>
              <a:rPr lang="en-US" dirty="0" smtClean="0">
                <a:solidFill>
                  <a:srgbClr val="C00000"/>
                </a:solidFill>
              </a:rPr>
              <a:t>Challenges:</a:t>
            </a:r>
          </a:p>
          <a:p>
            <a:pPr>
              <a:lnSpc>
                <a:spcPct val="100000"/>
              </a:lnSpc>
              <a:spcBef>
                <a:spcPts val="0"/>
              </a:spcBef>
              <a:buFont typeface="Wingdings" charset="2"/>
              <a:buChar char="Ø"/>
            </a:pPr>
            <a:r>
              <a:rPr lang="en-US" dirty="0" smtClean="0"/>
              <a:t> The end of categories? (ask </a:t>
            </a:r>
            <a:r>
              <a:rPr lang="en-US" dirty="0" err="1" smtClean="0"/>
              <a:t>Alyosha</a:t>
            </a:r>
            <a:r>
              <a:rPr lang="en-US" dirty="0" smtClean="0"/>
              <a:t>)</a:t>
            </a:r>
          </a:p>
          <a:p>
            <a:pPr>
              <a:lnSpc>
                <a:spcPct val="100000"/>
              </a:lnSpc>
              <a:spcBef>
                <a:spcPts val="0"/>
              </a:spcBef>
              <a:buFont typeface="Wingdings" charset="2"/>
              <a:buChar char="Ø"/>
            </a:pPr>
            <a:r>
              <a:rPr lang="en-US" dirty="0"/>
              <a:t> Evaluation, evaluation, </a:t>
            </a:r>
            <a:r>
              <a:rPr lang="en-US" dirty="0" smtClean="0"/>
              <a:t>evaluation</a:t>
            </a:r>
          </a:p>
          <a:p>
            <a:pPr>
              <a:lnSpc>
                <a:spcPct val="100000"/>
              </a:lnSpc>
              <a:spcBef>
                <a:spcPts val="0"/>
              </a:spcBef>
              <a:buFont typeface="Wingdings" charset="2"/>
              <a:buChar char="Ø"/>
            </a:pPr>
            <a:r>
              <a:rPr lang="en-US" dirty="0"/>
              <a:t> </a:t>
            </a:r>
            <a:r>
              <a:rPr lang="en-US" dirty="0" smtClean="0"/>
              <a:t>Training data; we’ll never have COCO for 10,000 categories</a:t>
            </a:r>
          </a:p>
          <a:p>
            <a:pPr lvl="1">
              <a:lnSpc>
                <a:spcPct val="100000"/>
              </a:lnSpc>
              <a:spcBef>
                <a:spcPts val="0"/>
              </a:spcBef>
              <a:buFont typeface="Wingdings" charset="2"/>
              <a:buChar char="Ø"/>
            </a:pPr>
            <a:r>
              <a:rPr lang="en-US" dirty="0"/>
              <a:t> </a:t>
            </a:r>
            <a:r>
              <a:rPr lang="en-US" dirty="0" smtClean="0"/>
              <a:t>Learning from very few examples</a:t>
            </a:r>
          </a:p>
          <a:p>
            <a:pPr lvl="1">
              <a:lnSpc>
                <a:spcPct val="100000"/>
              </a:lnSpc>
              <a:spcBef>
                <a:spcPts val="0"/>
              </a:spcBef>
              <a:buFont typeface="Wingdings" charset="2"/>
              <a:buChar char="Ø"/>
            </a:pPr>
            <a:r>
              <a:rPr lang="en-US" dirty="0"/>
              <a:t> </a:t>
            </a:r>
            <a:r>
              <a:rPr lang="en-US" dirty="0" smtClean="0"/>
              <a:t>Learning from weakly labeled data</a:t>
            </a:r>
            <a:endParaRPr lang="en-US" dirty="0"/>
          </a:p>
        </p:txBody>
      </p:sp>
    </p:spTree>
    <p:extLst>
      <p:ext uri="{BB962C8B-B14F-4D97-AF65-F5344CB8AC3E}">
        <p14:creationId xmlns:p14="http://schemas.microsoft.com/office/powerpoint/2010/main" val="15046357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C00000"/>
                </a:solidFill>
              </a:rPr>
              <a:t>Path 3:</a:t>
            </a:r>
            <a:r>
              <a:rPr lang="en-US" dirty="0" smtClean="0"/>
              <a:t> Object Detector as a Module</a:t>
            </a:r>
            <a:endParaRPr lang="en-US" dirty="0"/>
          </a:p>
        </p:txBody>
      </p:sp>
      <p:sp>
        <p:nvSpPr>
          <p:cNvPr id="3" name="Content Placeholder 2"/>
          <p:cNvSpPr>
            <a:spLocks noGrp="1"/>
          </p:cNvSpPr>
          <p:nvPr>
            <p:ph idx="1"/>
          </p:nvPr>
        </p:nvSpPr>
        <p:spPr/>
        <p:txBody>
          <a:bodyPr/>
          <a:lstStyle/>
          <a:p>
            <a:pPr marL="0" indent="0">
              <a:lnSpc>
                <a:spcPct val="100000"/>
              </a:lnSpc>
              <a:spcBef>
                <a:spcPts val="0"/>
              </a:spcBef>
              <a:buNone/>
            </a:pPr>
            <a:r>
              <a:rPr lang="en-US" dirty="0" smtClean="0"/>
              <a:t>Pretend that object detection</a:t>
            </a:r>
            <a:br>
              <a:rPr lang="en-US" dirty="0" smtClean="0"/>
            </a:br>
            <a:r>
              <a:rPr lang="en-US" dirty="0" smtClean="0"/>
              <a:t>is solved</a:t>
            </a:r>
          </a:p>
          <a:p>
            <a:pPr marL="0" indent="0">
              <a:lnSpc>
                <a:spcPct val="100000"/>
              </a:lnSpc>
              <a:spcBef>
                <a:spcPts val="0"/>
              </a:spcBef>
              <a:buNone/>
            </a:pPr>
            <a:endParaRPr lang="en-US" dirty="0"/>
          </a:p>
          <a:p>
            <a:pPr marL="0" indent="0">
              <a:lnSpc>
                <a:spcPct val="100000"/>
              </a:lnSpc>
              <a:spcBef>
                <a:spcPts val="0"/>
              </a:spcBef>
              <a:buNone/>
            </a:pPr>
            <a:r>
              <a:rPr lang="en-US" dirty="0" smtClean="0"/>
              <a:t>Use the object detector as a </a:t>
            </a:r>
            <a:br>
              <a:rPr lang="en-US" dirty="0" smtClean="0"/>
            </a:br>
            <a:r>
              <a:rPr lang="en-US" dirty="0" smtClean="0"/>
              <a:t>module in a larger system</a:t>
            </a:r>
          </a:p>
          <a:p>
            <a:pPr marL="0" indent="0">
              <a:lnSpc>
                <a:spcPct val="100000"/>
              </a:lnSpc>
              <a:spcBef>
                <a:spcPts val="0"/>
              </a:spcBef>
              <a:buNone/>
            </a:pPr>
            <a:endParaRPr lang="en-US" dirty="0"/>
          </a:p>
          <a:p>
            <a:pPr marL="0" indent="0">
              <a:lnSpc>
                <a:spcPct val="100000"/>
              </a:lnSpc>
              <a:spcBef>
                <a:spcPts val="0"/>
              </a:spcBef>
              <a:buNone/>
            </a:pPr>
            <a:r>
              <a:rPr lang="en-US" dirty="0" smtClean="0"/>
              <a:t>For example, in VQA</a:t>
            </a:r>
            <a:endParaRPr lang="en-US" dirty="0"/>
          </a:p>
        </p:txBody>
      </p:sp>
      <p:pic>
        <p:nvPicPr>
          <p:cNvPr id="4" name="Picture 3"/>
          <p:cNvPicPr>
            <a:picLocks noChangeAspect="1"/>
          </p:cNvPicPr>
          <p:nvPr/>
        </p:nvPicPr>
        <p:blipFill>
          <a:blip r:embed="rId3"/>
          <a:stretch>
            <a:fillRect/>
          </a:stretch>
        </p:blipFill>
        <p:spPr>
          <a:xfrm>
            <a:off x="5277853" y="1690688"/>
            <a:ext cx="6914147" cy="4651145"/>
          </a:xfrm>
          <a:prstGeom prst="rect">
            <a:avLst/>
          </a:prstGeom>
        </p:spPr>
      </p:pic>
      <p:sp>
        <p:nvSpPr>
          <p:cNvPr id="5" name="TextBox 4"/>
          <p:cNvSpPr txBox="1"/>
          <p:nvPr/>
        </p:nvSpPr>
        <p:spPr>
          <a:xfrm>
            <a:off x="6036495" y="6295795"/>
            <a:ext cx="5396862" cy="584775"/>
          </a:xfrm>
          <a:prstGeom prst="rect">
            <a:avLst/>
          </a:prstGeom>
          <a:noFill/>
        </p:spPr>
        <p:txBody>
          <a:bodyPr wrap="none" rtlCol="0">
            <a:spAutoFit/>
          </a:bodyPr>
          <a:lstStyle/>
          <a:p>
            <a:pPr algn="r"/>
            <a:r>
              <a:rPr lang="en-US" sz="1600" dirty="0"/>
              <a:t>Anderson et al. Bottom-Up and Top-Down Attention for Image </a:t>
            </a:r>
            <a:endParaRPr lang="en-US" sz="1600" dirty="0" smtClean="0"/>
          </a:p>
          <a:p>
            <a:pPr algn="r"/>
            <a:r>
              <a:rPr lang="en-US" sz="1600" dirty="0" smtClean="0"/>
              <a:t>Captioning and </a:t>
            </a:r>
            <a:r>
              <a:rPr lang="en-US" sz="1600" dirty="0"/>
              <a:t>Visual Question </a:t>
            </a:r>
            <a:r>
              <a:rPr lang="en-US" sz="1600" dirty="0" smtClean="0"/>
              <a:t>Answering. </a:t>
            </a:r>
            <a:r>
              <a:rPr lang="en-US" sz="1600" dirty="0" err="1" smtClean="0"/>
              <a:t>ArXiv</a:t>
            </a:r>
            <a:r>
              <a:rPr lang="en-US" sz="1600" dirty="0" smtClean="0"/>
              <a:t> 2017.</a:t>
            </a:r>
            <a:endParaRPr lang="en-US" sz="1600" dirty="0"/>
          </a:p>
        </p:txBody>
      </p:sp>
    </p:spTree>
    <p:extLst>
      <p:ext uri="{BB962C8B-B14F-4D97-AF65-F5344CB8AC3E}">
        <p14:creationId xmlns:p14="http://schemas.microsoft.com/office/powerpoint/2010/main" val="4629860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p:nvPr>
            <p:extLst>
              <p:ext uri="{D42A27DB-BD31-4B8C-83A1-F6EECF244321}">
                <p14:modId xmlns:p14="http://schemas.microsoft.com/office/powerpoint/2010/main" val="460933025"/>
              </p:ext>
            </p:extLst>
          </p:nvPr>
        </p:nvGraphicFramePr>
        <p:xfrm>
          <a:off x="1" y="1"/>
          <a:ext cx="10640318"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20" name="TextBox 19"/>
          <p:cNvSpPr txBox="1"/>
          <p:nvPr/>
        </p:nvSpPr>
        <p:spPr>
          <a:xfrm>
            <a:off x="9426597" y="1979408"/>
            <a:ext cx="913520" cy="830997"/>
          </a:xfrm>
          <a:prstGeom prst="rect">
            <a:avLst/>
          </a:prstGeom>
          <a:noFill/>
        </p:spPr>
        <p:txBody>
          <a:bodyPr wrap="none" rtlCol="0">
            <a:spAutoFit/>
          </a:bodyPr>
          <a:lstStyle/>
          <a:p>
            <a:r>
              <a:rPr lang="en-US" sz="2400" dirty="0" smtClean="0">
                <a:solidFill>
                  <a:schemeClr val="tx2"/>
                </a:solidFill>
              </a:rPr>
              <a:t>Today</a:t>
            </a:r>
          </a:p>
          <a:p>
            <a:r>
              <a:rPr lang="en-US" sz="2400" dirty="0" smtClean="0">
                <a:solidFill>
                  <a:schemeClr val="tx2"/>
                </a:solidFill>
              </a:rPr>
              <a:t>2017</a:t>
            </a:r>
            <a:endParaRPr lang="en-US" sz="2400" dirty="0">
              <a:solidFill>
                <a:schemeClr val="tx2"/>
              </a:solidFill>
            </a:endParaRPr>
          </a:p>
        </p:txBody>
      </p:sp>
      <p:sp>
        <p:nvSpPr>
          <p:cNvPr id="25" name="TextBox 24"/>
          <p:cNvSpPr txBox="1"/>
          <p:nvPr/>
        </p:nvSpPr>
        <p:spPr>
          <a:xfrm>
            <a:off x="2206222" y="1979406"/>
            <a:ext cx="806631" cy="830997"/>
          </a:xfrm>
          <a:prstGeom prst="rect">
            <a:avLst/>
          </a:prstGeom>
          <a:noFill/>
        </p:spPr>
        <p:txBody>
          <a:bodyPr wrap="none" rtlCol="0">
            <a:spAutoFit/>
          </a:bodyPr>
          <a:lstStyle/>
          <a:p>
            <a:pPr algn="ctr"/>
            <a:r>
              <a:rPr lang="en-US" sz="2400" dirty="0">
                <a:solidFill>
                  <a:schemeClr val="tx2"/>
                </a:solidFill>
              </a:rPr>
              <a:t>E</a:t>
            </a:r>
            <a:r>
              <a:rPr lang="en-US" sz="2400" dirty="0" smtClean="0">
                <a:solidFill>
                  <a:schemeClr val="tx2"/>
                </a:solidFill>
              </a:rPr>
              <a:t>arly</a:t>
            </a:r>
          </a:p>
          <a:p>
            <a:pPr algn="ctr"/>
            <a:r>
              <a:rPr lang="en-US" sz="2400" dirty="0" smtClean="0">
                <a:solidFill>
                  <a:schemeClr val="tx2"/>
                </a:solidFill>
              </a:rPr>
              <a:t>2015</a:t>
            </a:r>
            <a:endParaRPr lang="en-US" sz="2400" dirty="0">
              <a:solidFill>
                <a:schemeClr val="tx2"/>
              </a:solidFill>
            </a:endParaRPr>
          </a:p>
        </p:txBody>
      </p:sp>
      <p:sp>
        <p:nvSpPr>
          <p:cNvPr id="15" name="TextBox 14"/>
          <p:cNvSpPr txBox="1"/>
          <p:nvPr/>
        </p:nvSpPr>
        <p:spPr>
          <a:xfrm>
            <a:off x="297407" y="5861152"/>
            <a:ext cx="930255" cy="646331"/>
          </a:xfrm>
          <a:prstGeom prst="rect">
            <a:avLst/>
          </a:prstGeom>
          <a:noFill/>
        </p:spPr>
        <p:txBody>
          <a:bodyPr wrap="none" rtlCol="0">
            <a:spAutoFit/>
          </a:bodyPr>
          <a:lstStyle/>
          <a:p>
            <a:pPr algn="ctr"/>
            <a:r>
              <a:rPr lang="en-US" dirty="0" smtClean="0"/>
              <a:t>DPM</a:t>
            </a:r>
          </a:p>
          <a:p>
            <a:pPr algn="ctr"/>
            <a:r>
              <a:rPr lang="en-US" dirty="0" smtClean="0"/>
              <a:t>(Pre DL)</a:t>
            </a:r>
          </a:p>
        </p:txBody>
      </p:sp>
      <p:sp>
        <p:nvSpPr>
          <p:cNvPr id="26" name="TextBox 25"/>
          <p:cNvSpPr txBox="1"/>
          <p:nvPr/>
        </p:nvSpPr>
        <p:spPr>
          <a:xfrm>
            <a:off x="1625949" y="5863650"/>
            <a:ext cx="1229247" cy="646331"/>
          </a:xfrm>
          <a:prstGeom prst="rect">
            <a:avLst/>
          </a:prstGeom>
          <a:noFill/>
        </p:spPr>
        <p:txBody>
          <a:bodyPr wrap="none" rtlCol="0">
            <a:spAutoFit/>
          </a:bodyPr>
          <a:lstStyle/>
          <a:p>
            <a:pPr algn="ctr"/>
            <a:r>
              <a:rPr lang="en-US" dirty="0" smtClean="0"/>
              <a:t>Fast R-CNN</a:t>
            </a:r>
          </a:p>
          <a:p>
            <a:pPr algn="ctr"/>
            <a:r>
              <a:rPr lang="en-US" dirty="0" smtClean="0"/>
              <a:t>(</a:t>
            </a:r>
            <a:r>
              <a:rPr lang="en-US" dirty="0" err="1" smtClean="0"/>
              <a:t>AlexNet</a:t>
            </a:r>
            <a:r>
              <a:rPr lang="en-US" dirty="0" smtClean="0"/>
              <a:t>)</a:t>
            </a:r>
          </a:p>
        </p:txBody>
      </p:sp>
      <p:sp>
        <p:nvSpPr>
          <p:cNvPr id="28" name="TextBox 27"/>
          <p:cNvSpPr txBox="1"/>
          <p:nvPr/>
        </p:nvSpPr>
        <p:spPr>
          <a:xfrm>
            <a:off x="3191829" y="5861152"/>
            <a:ext cx="1229247" cy="646331"/>
          </a:xfrm>
          <a:prstGeom prst="rect">
            <a:avLst/>
          </a:prstGeom>
          <a:noFill/>
        </p:spPr>
        <p:txBody>
          <a:bodyPr wrap="none" rtlCol="0">
            <a:spAutoFit/>
          </a:bodyPr>
          <a:lstStyle/>
          <a:p>
            <a:pPr algn="ctr"/>
            <a:r>
              <a:rPr lang="en-US" dirty="0" smtClean="0"/>
              <a:t>Fast R-CNN</a:t>
            </a:r>
          </a:p>
          <a:p>
            <a:pPr algn="ctr"/>
            <a:r>
              <a:rPr lang="en-US" dirty="0" smtClean="0"/>
              <a:t>(VGG-16)</a:t>
            </a:r>
          </a:p>
        </p:txBody>
      </p:sp>
      <p:sp>
        <p:nvSpPr>
          <p:cNvPr id="29" name="TextBox 28"/>
          <p:cNvSpPr txBox="1"/>
          <p:nvPr/>
        </p:nvSpPr>
        <p:spPr>
          <a:xfrm>
            <a:off x="6132764" y="5861151"/>
            <a:ext cx="1422505" cy="646331"/>
          </a:xfrm>
          <a:prstGeom prst="rect">
            <a:avLst/>
          </a:prstGeom>
          <a:noFill/>
        </p:spPr>
        <p:txBody>
          <a:bodyPr wrap="none" rtlCol="0">
            <a:spAutoFit/>
          </a:bodyPr>
          <a:lstStyle/>
          <a:p>
            <a:pPr algn="ctr"/>
            <a:r>
              <a:rPr lang="en-US" dirty="0" smtClean="0"/>
              <a:t>Faster R-CNN</a:t>
            </a:r>
          </a:p>
          <a:p>
            <a:pPr algn="ctr"/>
            <a:r>
              <a:rPr lang="en-US" dirty="0" smtClean="0"/>
              <a:t>(ResNet-50)</a:t>
            </a:r>
          </a:p>
        </p:txBody>
      </p:sp>
      <p:sp>
        <p:nvSpPr>
          <p:cNvPr id="30" name="TextBox 29"/>
          <p:cNvSpPr txBox="1"/>
          <p:nvPr/>
        </p:nvSpPr>
        <p:spPr>
          <a:xfrm>
            <a:off x="7651593" y="5861151"/>
            <a:ext cx="1427890" cy="646331"/>
          </a:xfrm>
          <a:prstGeom prst="rect">
            <a:avLst/>
          </a:prstGeom>
          <a:noFill/>
        </p:spPr>
        <p:txBody>
          <a:bodyPr wrap="none" rtlCol="0">
            <a:spAutoFit/>
          </a:bodyPr>
          <a:lstStyle/>
          <a:p>
            <a:pPr algn="ctr"/>
            <a:r>
              <a:rPr lang="en-US" dirty="0" smtClean="0"/>
              <a:t>Faster R-CNN</a:t>
            </a:r>
          </a:p>
          <a:p>
            <a:pPr algn="ctr"/>
            <a:r>
              <a:rPr lang="en-US" dirty="0" smtClean="0"/>
              <a:t>(R-101-FPN)</a:t>
            </a:r>
          </a:p>
        </p:txBody>
      </p:sp>
      <p:sp>
        <p:nvSpPr>
          <p:cNvPr id="31" name="TextBox 30"/>
          <p:cNvSpPr txBox="1"/>
          <p:nvPr/>
        </p:nvSpPr>
        <p:spPr>
          <a:xfrm>
            <a:off x="9180487" y="5861151"/>
            <a:ext cx="1356462" cy="646331"/>
          </a:xfrm>
          <a:prstGeom prst="rect">
            <a:avLst/>
          </a:prstGeom>
          <a:noFill/>
        </p:spPr>
        <p:txBody>
          <a:bodyPr wrap="none" rtlCol="0">
            <a:spAutoFit/>
          </a:bodyPr>
          <a:lstStyle/>
          <a:p>
            <a:pPr algn="ctr"/>
            <a:r>
              <a:rPr lang="en-US" dirty="0" smtClean="0"/>
              <a:t>Mask R-CNN</a:t>
            </a:r>
          </a:p>
          <a:p>
            <a:pPr algn="ctr"/>
            <a:r>
              <a:rPr lang="en-US" dirty="0" smtClean="0"/>
              <a:t>(X-152-FPN)</a:t>
            </a:r>
          </a:p>
        </p:txBody>
      </p:sp>
      <p:sp>
        <p:nvSpPr>
          <p:cNvPr id="17" name="TextBox 16"/>
          <p:cNvSpPr txBox="1"/>
          <p:nvPr/>
        </p:nvSpPr>
        <p:spPr>
          <a:xfrm>
            <a:off x="138111" y="1979407"/>
            <a:ext cx="1460143" cy="1200329"/>
          </a:xfrm>
          <a:prstGeom prst="rect">
            <a:avLst/>
          </a:prstGeom>
          <a:noFill/>
        </p:spPr>
        <p:txBody>
          <a:bodyPr wrap="none" rtlCol="0">
            <a:spAutoFit/>
          </a:bodyPr>
          <a:lstStyle/>
          <a:p>
            <a:pPr algn="ctr"/>
            <a:r>
              <a:rPr lang="en-US" sz="2400" dirty="0" smtClean="0">
                <a:solidFill>
                  <a:schemeClr val="tx2"/>
                </a:solidFill>
              </a:rPr>
              <a:t>Past</a:t>
            </a:r>
          </a:p>
          <a:p>
            <a:pPr algn="ctr"/>
            <a:r>
              <a:rPr lang="en-US" sz="2400" dirty="0" smtClean="0">
                <a:solidFill>
                  <a:schemeClr val="tx2"/>
                </a:solidFill>
              </a:rPr>
              <a:t>(best circa</a:t>
            </a:r>
          </a:p>
          <a:p>
            <a:pPr algn="ctr"/>
            <a:r>
              <a:rPr lang="en-US" sz="2400" dirty="0" smtClean="0">
                <a:solidFill>
                  <a:schemeClr val="tx2"/>
                </a:solidFill>
              </a:rPr>
              <a:t>2012)</a:t>
            </a:r>
            <a:endParaRPr lang="en-US" sz="2400" dirty="0">
              <a:solidFill>
                <a:schemeClr val="tx2"/>
              </a:solidFill>
            </a:endParaRPr>
          </a:p>
        </p:txBody>
      </p:sp>
      <p:sp>
        <p:nvSpPr>
          <p:cNvPr id="5" name="TextBox 4"/>
          <p:cNvSpPr txBox="1"/>
          <p:nvPr/>
        </p:nvSpPr>
        <p:spPr>
          <a:xfrm>
            <a:off x="3006738" y="457200"/>
            <a:ext cx="6178551" cy="769441"/>
          </a:xfrm>
          <a:prstGeom prst="rect">
            <a:avLst/>
          </a:prstGeom>
          <a:noFill/>
        </p:spPr>
        <p:txBody>
          <a:bodyPr wrap="none" rtlCol="0">
            <a:spAutoFit/>
          </a:bodyPr>
          <a:lstStyle/>
          <a:p>
            <a:pPr algn="ctr"/>
            <a:r>
              <a:rPr lang="en-US" sz="4400" dirty="0" smtClean="0">
                <a:solidFill>
                  <a:srgbClr val="C00000"/>
                </a:solidFill>
              </a:rPr>
              <a:t>Thanks for your attention!</a:t>
            </a:r>
            <a:endParaRPr lang="en-US" sz="4400" dirty="0">
              <a:solidFill>
                <a:srgbClr val="C00000"/>
              </a:solidFill>
            </a:endParaRPr>
          </a:p>
        </p:txBody>
      </p:sp>
      <p:sp>
        <p:nvSpPr>
          <p:cNvPr id="2" name="TextBox 1"/>
          <p:cNvSpPr txBox="1"/>
          <p:nvPr/>
        </p:nvSpPr>
        <p:spPr>
          <a:xfrm>
            <a:off x="10713412" y="3179736"/>
            <a:ext cx="1170513" cy="2646878"/>
          </a:xfrm>
          <a:prstGeom prst="rect">
            <a:avLst/>
          </a:prstGeom>
          <a:noFill/>
        </p:spPr>
        <p:txBody>
          <a:bodyPr wrap="none" rtlCol="0">
            <a:spAutoFit/>
          </a:bodyPr>
          <a:lstStyle/>
          <a:p>
            <a:r>
              <a:rPr lang="en-US" sz="16600" dirty="0" smtClean="0"/>
              <a:t>?</a:t>
            </a:r>
            <a:endParaRPr lang="en-US" dirty="0"/>
          </a:p>
        </p:txBody>
      </p:sp>
    </p:spTree>
    <p:extLst>
      <p:ext uri="{BB962C8B-B14F-4D97-AF65-F5344CB8AC3E}">
        <p14:creationId xmlns:p14="http://schemas.microsoft.com/office/powerpoint/2010/main" val="130166067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048000" y="-6866126"/>
            <a:ext cx="6096000" cy="4524315"/>
          </a:xfrm>
          <a:prstGeom prst="rect">
            <a:avLst/>
          </a:prstGeom>
        </p:spPr>
        <p:txBody>
          <a:bodyPr>
            <a:spAutoFit/>
          </a:bodyPr>
          <a:lstStyle/>
          <a:p>
            <a:r>
              <a:rPr lang="en-US" u="sng" dirty="0" smtClean="0">
                <a:solidFill>
                  <a:srgbClr val="222222"/>
                </a:solidFill>
                <a:latin typeface="Arial" charset="0"/>
              </a:rPr>
              <a:t>Question </a:t>
            </a:r>
            <a:r>
              <a:rPr lang="en-US" u="sng" dirty="0">
                <a:solidFill>
                  <a:srgbClr val="222222"/>
                </a:solidFill>
                <a:latin typeface="Arial" charset="0"/>
              </a:rPr>
              <a:t>for Focal Loss for Dense Object Detection</a:t>
            </a:r>
            <a:endParaRPr lang="en-US" dirty="0"/>
          </a:p>
          <a:p>
            <a:r>
              <a:rPr lang="en-US" dirty="0"/>
              <a:t/>
            </a:r>
            <a:br>
              <a:rPr lang="en-US" dirty="0"/>
            </a:br>
            <a:r>
              <a:rPr lang="en-US" i="1" dirty="0">
                <a:solidFill>
                  <a:srgbClr val="222222"/>
                </a:solidFill>
                <a:latin typeface="Arial" charset="0"/>
              </a:rPr>
              <a:t>1. Since using the focal loss, </a:t>
            </a:r>
            <a:r>
              <a:rPr lang="en-US" i="1" dirty="0" err="1">
                <a:solidFill>
                  <a:srgbClr val="222222"/>
                </a:solidFill>
                <a:latin typeface="Arial" charset="0"/>
              </a:rPr>
              <a:t>RetinaNet</a:t>
            </a:r>
            <a:r>
              <a:rPr lang="en-US" i="1" dirty="0">
                <a:solidFill>
                  <a:srgbClr val="222222"/>
                </a:solidFill>
                <a:latin typeface="Arial" charset="0"/>
              </a:rPr>
              <a:t> is able to reach the speed of previous one-stage detectors and surpass the accuracy of existing two-stage detectors, are there any draw backs for this method? or can we directly replace previous method with this method now?</a:t>
            </a:r>
            <a:endParaRPr lang="en-US" dirty="0"/>
          </a:p>
          <a:p>
            <a:r>
              <a:rPr lang="en-US" dirty="0"/>
              <a:t/>
            </a:r>
            <a:br>
              <a:rPr lang="en-US" dirty="0"/>
            </a:br>
            <a:r>
              <a:rPr lang="en-US" i="1" dirty="0">
                <a:solidFill>
                  <a:srgbClr val="222222"/>
                </a:solidFill>
                <a:latin typeface="Arial" charset="0"/>
              </a:rPr>
              <a:t>2. How will focal loss work with other loss formulations like L2 in place of sigmoid cross entropy?</a:t>
            </a:r>
            <a:endParaRPr lang="en-US" dirty="0"/>
          </a:p>
          <a:p>
            <a:r>
              <a:rPr lang="en-US" dirty="0"/>
              <a:t/>
            </a:r>
            <a:br>
              <a:rPr lang="en-US" dirty="0"/>
            </a:br>
            <a:r>
              <a:rPr lang="en-US" i="1" dirty="0">
                <a:solidFill>
                  <a:srgbClr val="222222"/>
                </a:solidFill>
                <a:latin typeface="Arial" charset="0"/>
              </a:rPr>
              <a:t>3. Two-stage detectors as often found better than one-stage detectors, but is there any work done on finding the optimal n-shaped detectors?</a:t>
            </a:r>
            <a:endParaRPr lang="en-US" dirty="0"/>
          </a:p>
          <a:p>
            <a:r>
              <a:rPr lang="en-US" dirty="0"/>
              <a:t/>
            </a:r>
            <a:br>
              <a:rPr lang="en-US" dirty="0"/>
            </a:br>
            <a:endParaRPr lang="en-US" dirty="0"/>
          </a:p>
        </p:txBody>
      </p:sp>
      <p:sp>
        <p:nvSpPr>
          <p:cNvPr id="4" name="Rectangle 3"/>
          <p:cNvSpPr/>
          <p:nvPr/>
        </p:nvSpPr>
        <p:spPr>
          <a:xfrm>
            <a:off x="0" y="0"/>
            <a:ext cx="5743575" cy="6001643"/>
          </a:xfrm>
          <a:prstGeom prst="rect">
            <a:avLst/>
          </a:prstGeom>
        </p:spPr>
        <p:txBody>
          <a:bodyPr wrap="square">
            <a:spAutoFit/>
          </a:bodyPr>
          <a:lstStyle/>
          <a:p>
            <a:r>
              <a:rPr lang="en-US" sz="2400" u="sng" dirty="0">
                <a:solidFill>
                  <a:srgbClr val="222222"/>
                </a:solidFill>
                <a:latin typeface="+mj-lt"/>
              </a:rPr>
              <a:t>General Question for Speakers</a:t>
            </a:r>
            <a:endParaRPr lang="en-US" sz="2400" dirty="0">
              <a:latin typeface="+mj-lt"/>
            </a:endParaRPr>
          </a:p>
          <a:p>
            <a:r>
              <a:rPr lang="en-US" sz="2400" dirty="0">
                <a:latin typeface="+mj-lt"/>
              </a:rPr>
              <a:t/>
            </a:r>
            <a:br>
              <a:rPr lang="en-US" sz="2400" dirty="0">
                <a:latin typeface="+mj-lt"/>
              </a:rPr>
            </a:br>
            <a:r>
              <a:rPr lang="en-US" sz="2400" i="1" dirty="0">
                <a:solidFill>
                  <a:srgbClr val="222222"/>
                </a:solidFill>
                <a:latin typeface="+mj-lt"/>
              </a:rPr>
              <a:t>1. Could you talk about how the research at Facebook AI is integrated into the platform itself (how fast is the turnaround, how much research remains unpublished, how eager are engineers to integrate new advances, what does Zuckerberg think, etc... )? </a:t>
            </a:r>
            <a:endParaRPr lang="en-US" sz="2400" dirty="0">
              <a:latin typeface="+mj-lt"/>
            </a:endParaRPr>
          </a:p>
          <a:p>
            <a:r>
              <a:rPr lang="en-US" sz="2400" dirty="0">
                <a:latin typeface="+mj-lt"/>
              </a:rPr>
              <a:t/>
            </a:r>
            <a:br>
              <a:rPr lang="en-US" sz="2400" dirty="0">
                <a:latin typeface="+mj-lt"/>
              </a:rPr>
            </a:br>
            <a:r>
              <a:rPr lang="en-US" sz="2400" i="1" dirty="0">
                <a:solidFill>
                  <a:srgbClr val="222222"/>
                </a:solidFill>
                <a:latin typeface="+mj-lt"/>
              </a:rPr>
              <a:t>2.What's the current research direction towards real-time object segmentation?</a:t>
            </a:r>
            <a:endParaRPr lang="en-US" sz="2400" dirty="0">
              <a:latin typeface="+mj-lt"/>
            </a:endParaRPr>
          </a:p>
          <a:p>
            <a:r>
              <a:rPr lang="en-US" sz="2400" dirty="0">
                <a:latin typeface="+mj-lt"/>
              </a:rPr>
              <a:t/>
            </a:r>
            <a:br>
              <a:rPr lang="en-US" sz="2400" dirty="0">
                <a:latin typeface="+mj-lt"/>
              </a:rPr>
            </a:br>
            <a:r>
              <a:rPr lang="en-US" sz="2400" i="1" dirty="0">
                <a:solidFill>
                  <a:srgbClr val="222222"/>
                </a:solidFill>
                <a:latin typeface="+mj-lt"/>
              </a:rPr>
              <a:t>3.What is the biggest challenge for object detection/image captioning?</a:t>
            </a:r>
            <a:endParaRPr lang="en-US" sz="2400" dirty="0">
              <a:latin typeface="+mj-lt"/>
            </a:endParaRPr>
          </a:p>
          <a:p>
            <a:r>
              <a:rPr lang="en-US" sz="2400" dirty="0">
                <a:latin typeface="+mj-lt"/>
              </a:rPr>
              <a:t/>
            </a:r>
            <a:br>
              <a:rPr lang="en-US" sz="2400" dirty="0">
                <a:latin typeface="+mj-lt"/>
              </a:rPr>
            </a:br>
            <a:endParaRPr lang="en-US" sz="2400" dirty="0">
              <a:latin typeface="+mj-lt"/>
            </a:endParaRPr>
          </a:p>
        </p:txBody>
      </p:sp>
    </p:spTree>
    <p:extLst>
      <p:ext uri="{BB962C8B-B14F-4D97-AF65-F5344CB8AC3E}">
        <p14:creationId xmlns:p14="http://schemas.microsoft.com/office/powerpoint/2010/main" val="4220588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6096000" cy="5262979"/>
          </a:xfrm>
          <a:prstGeom prst="rect">
            <a:avLst/>
          </a:prstGeom>
        </p:spPr>
        <p:txBody>
          <a:bodyPr>
            <a:spAutoFit/>
          </a:bodyPr>
          <a:lstStyle/>
          <a:p>
            <a:r>
              <a:rPr lang="en-US" sz="2400" u="sng" dirty="0">
                <a:solidFill>
                  <a:srgbClr val="222222"/>
                </a:solidFill>
                <a:latin typeface="+mj-lt"/>
              </a:rPr>
              <a:t>Question for Mask R-CNN</a:t>
            </a:r>
            <a:endParaRPr lang="en-US" sz="2400" dirty="0">
              <a:latin typeface="+mj-lt"/>
            </a:endParaRPr>
          </a:p>
          <a:p>
            <a:r>
              <a:rPr lang="en-US" sz="2400" dirty="0">
                <a:latin typeface="+mj-lt"/>
              </a:rPr>
              <a:t/>
            </a:r>
            <a:br>
              <a:rPr lang="en-US" sz="2400" dirty="0">
                <a:latin typeface="+mj-lt"/>
              </a:rPr>
            </a:br>
            <a:r>
              <a:rPr lang="en-US" sz="2400" i="1" dirty="0">
                <a:solidFill>
                  <a:srgbClr val="222222"/>
                </a:solidFill>
                <a:latin typeface="+mj-lt"/>
              </a:rPr>
              <a:t>1. Why mask R-CNN has better results, since the ground truth of the masks should be unknown? Do you provide extra supervision for the masks?</a:t>
            </a:r>
            <a:endParaRPr lang="en-US" sz="2400" dirty="0">
              <a:latin typeface="+mj-lt"/>
            </a:endParaRPr>
          </a:p>
          <a:p>
            <a:r>
              <a:rPr lang="en-US" sz="2400" dirty="0">
                <a:latin typeface="+mj-lt"/>
              </a:rPr>
              <a:t/>
            </a:r>
            <a:br>
              <a:rPr lang="en-US" sz="2400" dirty="0">
                <a:latin typeface="+mj-lt"/>
              </a:rPr>
            </a:br>
            <a:r>
              <a:rPr lang="en-US" sz="2400" i="1" dirty="0">
                <a:solidFill>
                  <a:srgbClr val="222222"/>
                </a:solidFill>
                <a:latin typeface="+mj-lt"/>
              </a:rPr>
              <a:t>2. Do you have an intuitive or mathematical explanation for why decoupling mask and class prediction produces better results?</a:t>
            </a:r>
            <a:endParaRPr lang="en-US" sz="2400" dirty="0">
              <a:latin typeface="+mj-lt"/>
            </a:endParaRPr>
          </a:p>
          <a:p>
            <a:r>
              <a:rPr lang="en-US" sz="2400" dirty="0">
                <a:latin typeface="+mj-lt"/>
              </a:rPr>
              <a:t/>
            </a:r>
            <a:br>
              <a:rPr lang="en-US" sz="2400" dirty="0">
                <a:latin typeface="+mj-lt"/>
              </a:rPr>
            </a:br>
            <a:r>
              <a:rPr lang="en-US" sz="2400" i="1" dirty="0">
                <a:solidFill>
                  <a:srgbClr val="222222"/>
                </a:solidFill>
                <a:latin typeface="+mj-lt"/>
              </a:rPr>
              <a:t>3. What is the explanation for the unreasonable effectiveness of </a:t>
            </a:r>
            <a:r>
              <a:rPr lang="en-US" sz="2400" i="1" dirty="0" err="1">
                <a:solidFill>
                  <a:srgbClr val="222222"/>
                </a:solidFill>
                <a:latin typeface="+mj-lt"/>
              </a:rPr>
              <a:t>RoIAlign</a:t>
            </a:r>
            <a:r>
              <a:rPr lang="en-US" sz="2400" i="1" dirty="0">
                <a:solidFill>
                  <a:srgbClr val="222222"/>
                </a:solidFill>
                <a:latin typeface="+mj-lt"/>
              </a:rPr>
              <a:t>?</a:t>
            </a:r>
            <a:endParaRPr lang="en-US" sz="2400" dirty="0">
              <a:latin typeface="+mj-lt"/>
            </a:endParaRPr>
          </a:p>
          <a:p>
            <a:r>
              <a:rPr lang="en-US" sz="2400" dirty="0">
                <a:latin typeface="+mj-lt"/>
              </a:rPr>
              <a:t/>
            </a:r>
            <a:br>
              <a:rPr lang="en-US" sz="2400" dirty="0">
                <a:latin typeface="+mj-lt"/>
              </a:rPr>
            </a:br>
            <a:endParaRPr lang="en-US" sz="2400" dirty="0">
              <a:latin typeface="+mj-lt"/>
            </a:endParaRPr>
          </a:p>
        </p:txBody>
      </p:sp>
    </p:spTree>
    <p:extLst>
      <p:ext uri="{BB962C8B-B14F-4D97-AF65-F5344CB8AC3E}">
        <p14:creationId xmlns:p14="http://schemas.microsoft.com/office/powerpoint/2010/main" val="354416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6096000" cy="6001643"/>
          </a:xfrm>
          <a:prstGeom prst="rect">
            <a:avLst/>
          </a:prstGeom>
        </p:spPr>
        <p:txBody>
          <a:bodyPr>
            <a:spAutoFit/>
          </a:bodyPr>
          <a:lstStyle/>
          <a:p>
            <a:r>
              <a:rPr lang="en-US" sz="2400" u="sng" dirty="0">
                <a:solidFill>
                  <a:srgbClr val="222222"/>
                </a:solidFill>
                <a:latin typeface="+mj-lt"/>
              </a:rPr>
              <a:t>Question for Bottom-Up and Top-Down Attention for Image Captioning and Visual Question Answering</a:t>
            </a:r>
            <a:endParaRPr lang="en-US" sz="2400" dirty="0">
              <a:latin typeface="+mj-lt"/>
            </a:endParaRPr>
          </a:p>
          <a:p>
            <a:r>
              <a:rPr lang="en-US" sz="2400" dirty="0">
                <a:latin typeface="+mj-lt"/>
              </a:rPr>
              <a:t/>
            </a:r>
            <a:br>
              <a:rPr lang="en-US" sz="2400" dirty="0">
                <a:latin typeface="+mj-lt"/>
              </a:rPr>
            </a:br>
            <a:r>
              <a:rPr lang="en-US" sz="2400" i="1" dirty="0">
                <a:solidFill>
                  <a:srgbClr val="222222"/>
                </a:solidFill>
                <a:latin typeface="+mj-lt"/>
              </a:rPr>
              <a:t>1. Is there a neural architecture that might be better than LSTMs for the captioning use case?</a:t>
            </a:r>
            <a:endParaRPr lang="en-US" sz="2400" dirty="0">
              <a:latin typeface="+mj-lt"/>
            </a:endParaRPr>
          </a:p>
          <a:p>
            <a:r>
              <a:rPr lang="en-US" sz="2400" dirty="0">
                <a:latin typeface="+mj-lt"/>
              </a:rPr>
              <a:t/>
            </a:r>
            <a:br>
              <a:rPr lang="en-US" sz="2400" dirty="0">
                <a:latin typeface="+mj-lt"/>
              </a:rPr>
            </a:br>
            <a:r>
              <a:rPr lang="en-US" sz="2400" i="1" dirty="0">
                <a:solidFill>
                  <a:srgbClr val="222222"/>
                </a:solidFill>
                <a:latin typeface="+mj-lt"/>
              </a:rPr>
              <a:t>2. MSCOCO is an industry standard dataset for captioning, but what other dataset benchmarks along these lines exist? Is MSCOCO overused?</a:t>
            </a:r>
            <a:endParaRPr lang="en-US" sz="2400" dirty="0">
              <a:latin typeface="+mj-lt"/>
            </a:endParaRPr>
          </a:p>
          <a:p>
            <a:r>
              <a:rPr lang="en-US" sz="2400" dirty="0">
                <a:latin typeface="+mj-lt"/>
              </a:rPr>
              <a:t/>
            </a:r>
            <a:br>
              <a:rPr lang="en-US" sz="2400" dirty="0">
                <a:latin typeface="+mj-lt"/>
              </a:rPr>
            </a:br>
            <a:r>
              <a:rPr lang="en-US" sz="2400" i="1" dirty="0">
                <a:solidFill>
                  <a:srgbClr val="222222"/>
                </a:solidFill>
                <a:latin typeface="+mj-lt"/>
              </a:rPr>
              <a:t>3. Why do you include both previously generated word and the previous state for the Language LSTM as the input of the Top-Down Attention LSTM? Are these types of information mostly similar?</a:t>
            </a:r>
            <a:endParaRPr lang="en-US" sz="2400" dirty="0">
              <a:latin typeface="+mj-lt"/>
            </a:endParaRPr>
          </a:p>
        </p:txBody>
      </p:sp>
    </p:spTree>
    <p:extLst>
      <p:ext uri="{BB962C8B-B14F-4D97-AF65-F5344CB8AC3E}">
        <p14:creationId xmlns:p14="http://schemas.microsoft.com/office/powerpoint/2010/main" val="13640885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6096000" cy="4893647"/>
          </a:xfrm>
          <a:prstGeom prst="rect">
            <a:avLst/>
          </a:prstGeom>
        </p:spPr>
        <p:txBody>
          <a:bodyPr>
            <a:spAutoFit/>
          </a:bodyPr>
          <a:lstStyle/>
          <a:p>
            <a:r>
              <a:rPr lang="en-US" sz="2400" u="sng" dirty="0">
                <a:solidFill>
                  <a:srgbClr val="222222"/>
                </a:solidFill>
                <a:latin typeface="+mj-lt"/>
              </a:rPr>
              <a:t>Question for Feature Pyramid Networks for Object Detection</a:t>
            </a:r>
            <a:endParaRPr lang="en-US" sz="2400" dirty="0">
              <a:latin typeface="+mj-lt"/>
            </a:endParaRPr>
          </a:p>
          <a:p>
            <a:r>
              <a:rPr lang="en-US" sz="2400" dirty="0">
                <a:latin typeface="+mj-lt"/>
              </a:rPr>
              <a:t/>
            </a:r>
            <a:br>
              <a:rPr lang="en-US" sz="2400" dirty="0">
                <a:latin typeface="+mj-lt"/>
              </a:rPr>
            </a:br>
            <a:r>
              <a:rPr lang="en-US" sz="2400" i="1" dirty="0">
                <a:solidFill>
                  <a:srgbClr val="222222"/>
                </a:solidFill>
                <a:latin typeface="+mj-lt"/>
              </a:rPr>
              <a:t>1. It seems like FPNs could be extended to the NLP domain due to they hierarchical nature in which it parses the input. Do you see any immediate reasons why it wouldn't work for tasks such as Q&amp;A?</a:t>
            </a:r>
            <a:endParaRPr lang="en-US" sz="2400" dirty="0">
              <a:latin typeface="+mj-lt"/>
            </a:endParaRPr>
          </a:p>
          <a:p>
            <a:r>
              <a:rPr lang="en-US" sz="2400" dirty="0">
                <a:latin typeface="+mj-lt"/>
              </a:rPr>
              <a:t/>
            </a:r>
            <a:br>
              <a:rPr lang="en-US" sz="2400" dirty="0">
                <a:latin typeface="+mj-lt"/>
              </a:rPr>
            </a:br>
            <a:r>
              <a:rPr lang="en-US" sz="2400" i="1" dirty="0">
                <a:solidFill>
                  <a:srgbClr val="222222"/>
                </a:solidFill>
                <a:latin typeface="+mj-lt"/>
              </a:rPr>
              <a:t>2. What other domains do you believe could benefit from pyramid networks?</a:t>
            </a:r>
            <a:endParaRPr lang="en-US" sz="2400" dirty="0">
              <a:latin typeface="+mj-lt"/>
            </a:endParaRPr>
          </a:p>
          <a:p>
            <a:r>
              <a:rPr lang="en-US" sz="2400" dirty="0">
                <a:latin typeface="+mj-lt"/>
              </a:rPr>
              <a:t/>
            </a:r>
            <a:br>
              <a:rPr lang="en-US" sz="2400" dirty="0">
                <a:latin typeface="+mj-lt"/>
              </a:rPr>
            </a:br>
            <a:r>
              <a:rPr lang="en-US" sz="2400" i="1" dirty="0">
                <a:solidFill>
                  <a:srgbClr val="222222"/>
                </a:solidFill>
                <a:latin typeface="+mj-lt"/>
              </a:rPr>
              <a:t>3. What are some limitations to the FPN?</a:t>
            </a:r>
            <a:endParaRPr lang="en-US" sz="2400" dirty="0">
              <a:latin typeface="+mj-lt"/>
            </a:endParaRPr>
          </a:p>
        </p:txBody>
      </p:sp>
    </p:spTree>
    <p:extLst>
      <p:ext uri="{BB962C8B-B14F-4D97-AF65-F5344CB8AC3E}">
        <p14:creationId xmlns:p14="http://schemas.microsoft.com/office/powerpoint/2010/main" val="14815305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6096000" cy="7109639"/>
          </a:xfrm>
          <a:prstGeom prst="rect">
            <a:avLst/>
          </a:prstGeom>
        </p:spPr>
        <p:txBody>
          <a:bodyPr>
            <a:spAutoFit/>
          </a:bodyPr>
          <a:lstStyle/>
          <a:p>
            <a:r>
              <a:rPr lang="en-US" sz="2400" u="sng" dirty="0">
                <a:solidFill>
                  <a:srgbClr val="222222"/>
                </a:solidFill>
                <a:latin typeface="+mj-lt"/>
              </a:rPr>
              <a:t>Question for Focal Loss for Dense Object Detection</a:t>
            </a:r>
            <a:endParaRPr lang="en-US" sz="2400" dirty="0">
              <a:latin typeface="+mj-lt"/>
            </a:endParaRPr>
          </a:p>
          <a:p>
            <a:r>
              <a:rPr lang="en-US" sz="2400" dirty="0">
                <a:latin typeface="+mj-lt"/>
              </a:rPr>
              <a:t/>
            </a:r>
            <a:br>
              <a:rPr lang="en-US" sz="2400" dirty="0">
                <a:latin typeface="+mj-lt"/>
              </a:rPr>
            </a:br>
            <a:r>
              <a:rPr lang="en-US" sz="2400" i="1" dirty="0">
                <a:solidFill>
                  <a:srgbClr val="222222"/>
                </a:solidFill>
                <a:latin typeface="+mj-lt"/>
              </a:rPr>
              <a:t>1. Since using the focal loss, </a:t>
            </a:r>
            <a:r>
              <a:rPr lang="en-US" sz="2400" i="1" dirty="0" err="1">
                <a:solidFill>
                  <a:srgbClr val="222222"/>
                </a:solidFill>
                <a:latin typeface="+mj-lt"/>
              </a:rPr>
              <a:t>RetinaNet</a:t>
            </a:r>
            <a:r>
              <a:rPr lang="en-US" sz="2400" i="1" dirty="0">
                <a:solidFill>
                  <a:srgbClr val="222222"/>
                </a:solidFill>
                <a:latin typeface="+mj-lt"/>
              </a:rPr>
              <a:t> is able to reach the speed of previous one-stage detectors and surpass the accuracy of existing two-stage detectors, are there any draw backs for this method? or can we directly replace previous method with this method now?</a:t>
            </a:r>
            <a:endParaRPr lang="en-US" sz="2400" dirty="0">
              <a:latin typeface="+mj-lt"/>
            </a:endParaRPr>
          </a:p>
          <a:p>
            <a:r>
              <a:rPr lang="en-US" sz="2400" dirty="0">
                <a:latin typeface="+mj-lt"/>
              </a:rPr>
              <a:t/>
            </a:r>
            <a:br>
              <a:rPr lang="en-US" sz="2400" dirty="0">
                <a:latin typeface="+mj-lt"/>
              </a:rPr>
            </a:br>
            <a:r>
              <a:rPr lang="en-US" sz="2400" i="1" dirty="0">
                <a:solidFill>
                  <a:srgbClr val="222222"/>
                </a:solidFill>
                <a:latin typeface="+mj-lt"/>
              </a:rPr>
              <a:t>2. How will focal loss work with other loss formulations like L2 in place of sigmoid cross entropy?</a:t>
            </a:r>
            <a:endParaRPr lang="en-US" sz="2400" dirty="0">
              <a:latin typeface="+mj-lt"/>
            </a:endParaRPr>
          </a:p>
          <a:p>
            <a:r>
              <a:rPr lang="en-US" sz="2400" dirty="0">
                <a:latin typeface="+mj-lt"/>
              </a:rPr>
              <a:t/>
            </a:r>
            <a:br>
              <a:rPr lang="en-US" sz="2400" dirty="0">
                <a:latin typeface="+mj-lt"/>
              </a:rPr>
            </a:br>
            <a:r>
              <a:rPr lang="en-US" sz="2400" i="1" dirty="0">
                <a:solidFill>
                  <a:srgbClr val="222222"/>
                </a:solidFill>
                <a:latin typeface="+mj-lt"/>
              </a:rPr>
              <a:t>3. Two-stage detectors as often found better than one-stage detectors, but is there any work done on finding the optimal n-shaped detectors?</a:t>
            </a:r>
            <a:endParaRPr lang="en-US" sz="2400" dirty="0">
              <a:latin typeface="+mj-lt"/>
            </a:endParaRPr>
          </a:p>
          <a:p>
            <a:r>
              <a:rPr lang="en-US" sz="2400" dirty="0">
                <a:latin typeface="+mj-lt"/>
              </a:rPr>
              <a:t/>
            </a:r>
            <a:br>
              <a:rPr lang="en-US" sz="2400" dirty="0">
                <a:latin typeface="+mj-lt"/>
              </a:rPr>
            </a:br>
            <a:endParaRPr lang="en-US" sz="2400" dirty="0">
              <a:latin typeface="+mj-lt"/>
            </a:endParaRPr>
          </a:p>
        </p:txBody>
      </p:sp>
    </p:spTree>
    <p:extLst>
      <p:ext uri="{BB962C8B-B14F-4D97-AF65-F5344CB8AC3E}">
        <p14:creationId xmlns:p14="http://schemas.microsoft.com/office/powerpoint/2010/main" val="17104882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C00000"/>
                </a:solidFill>
              </a:rPr>
              <a:t>Trend 2:</a:t>
            </a:r>
            <a:r>
              <a:rPr lang="en-US" dirty="0" smtClean="0"/>
              <a:t> Larger Models</a:t>
            </a:r>
            <a:endParaRPr lang="en-US" dirty="0"/>
          </a:p>
        </p:txBody>
      </p:sp>
      <p:graphicFrame>
        <p:nvGraphicFramePr>
          <p:cNvPr id="3" name="Chart 2"/>
          <p:cNvGraphicFramePr/>
          <p:nvPr>
            <p:extLst>
              <p:ext uri="{D42A27DB-BD31-4B8C-83A1-F6EECF244321}">
                <p14:modId xmlns:p14="http://schemas.microsoft.com/office/powerpoint/2010/main" val="594081210"/>
              </p:ext>
            </p:extLst>
          </p:nvPr>
        </p:nvGraphicFramePr>
        <p:xfrm>
          <a:off x="1" y="-882309"/>
          <a:ext cx="12192000"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Box 3"/>
          <p:cNvSpPr txBox="1"/>
          <p:nvPr/>
        </p:nvSpPr>
        <p:spPr>
          <a:xfrm>
            <a:off x="1149959" y="4966724"/>
            <a:ext cx="1774781" cy="1015663"/>
          </a:xfrm>
          <a:prstGeom prst="rect">
            <a:avLst/>
          </a:prstGeom>
          <a:noFill/>
        </p:spPr>
        <p:txBody>
          <a:bodyPr wrap="non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000" dirty="0" smtClean="0"/>
              <a:t>Mask R-CNN</a:t>
            </a:r>
          </a:p>
          <a:p>
            <a:pPr algn="ctr"/>
            <a:r>
              <a:rPr lang="en-US" sz="2000" dirty="0" smtClean="0">
                <a:solidFill>
                  <a:srgbClr val="C00000"/>
                </a:solidFill>
              </a:rPr>
              <a:t>ResNet-50-FPN</a:t>
            </a:r>
          </a:p>
          <a:p>
            <a:pPr algn="ctr"/>
            <a:r>
              <a:rPr lang="en-US" sz="2000" dirty="0" smtClean="0"/>
              <a:t>(1x FLOPS)</a:t>
            </a:r>
          </a:p>
        </p:txBody>
      </p:sp>
      <p:sp>
        <p:nvSpPr>
          <p:cNvPr id="5" name="TextBox 4"/>
          <p:cNvSpPr txBox="1"/>
          <p:nvPr/>
        </p:nvSpPr>
        <p:spPr>
          <a:xfrm>
            <a:off x="5176260" y="1879521"/>
            <a:ext cx="1839479" cy="461665"/>
          </a:xfrm>
          <a:prstGeom prst="rect">
            <a:avLst/>
          </a:prstGeom>
          <a:noFill/>
        </p:spPr>
        <p:txBody>
          <a:bodyPr wrap="non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400" smtClean="0"/>
              <a:t>COCO box AP</a:t>
            </a:r>
            <a:endParaRPr lang="en-US" sz="2400" dirty="0" smtClean="0"/>
          </a:p>
        </p:txBody>
      </p:sp>
      <p:sp>
        <p:nvSpPr>
          <p:cNvPr id="6" name="TextBox 5"/>
          <p:cNvSpPr txBox="1"/>
          <p:nvPr/>
        </p:nvSpPr>
        <p:spPr>
          <a:xfrm>
            <a:off x="5154330" y="4966724"/>
            <a:ext cx="1883336" cy="1015663"/>
          </a:xfrm>
          <a:prstGeom prst="rect">
            <a:avLst/>
          </a:prstGeom>
          <a:noFill/>
        </p:spPr>
        <p:txBody>
          <a:bodyPr wrap="non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000" dirty="0" smtClean="0"/>
              <a:t>Mask R-CNN</a:t>
            </a:r>
          </a:p>
          <a:p>
            <a:pPr algn="ctr"/>
            <a:r>
              <a:rPr lang="en-US" sz="2000" dirty="0" smtClean="0">
                <a:solidFill>
                  <a:srgbClr val="C00000"/>
                </a:solidFill>
              </a:rPr>
              <a:t>ResNet-101-FPN</a:t>
            </a:r>
          </a:p>
          <a:p>
            <a:pPr algn="ctr"/>
            <a:r>
              <a:rPr lang="en-US" sz="2000" dirty="0" smtClean="0"/>
              <a:t>(1.9x FLOPS)</a:t>
            </a:r>
          </a:p>
        </p:txBody>
      </p:sp>
      <p:sp>
        <p:nvSpPr>
          <p:cNvPr id="7" name="TextBox 6"/>
          <p:cNvSpPr txBox="1"/>
          <p:nvPr/>
        </p:nvSpPr>
        <p:spPr>
          <a:xfrm>
            <a:off x="8855991" y="4960028"/>
            <a:ext cx="2727158" cy="1015663"/>
          </a:xfrm>
          <a:prstGeom prst="rect">
            <a:avLst/>
          </a:prstGeom>
          <a:noFill/>
        </p:spPr>
        <p:txBody>
          <a:bodyPr wrap="non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000" dirty="0" smtClean="0"/>
              <a:t>Mask R-CNN</a:t>
            </a:r>
          </a:p>
          <a:p>
            <a:pPr algn="ctr"/>
            <a:r>
              <a:rPr lang="en-US" sz="2000" dirty="0" smtClean="0">
                <a:solidFill>
                  <a:srgbClr val="C00000"/>
                </a:solidFill>
              </a:rPr>
              <a:t>ResNeXt-101-64x4d-FPN</a:t>
            </a:r>
          </a:p>
          <a:p>
            <a:pPr algn="ctr"/>
            <a:r>
              <a:rPr lang="en-US" sz="2000" dirty="0" smtClean="0"/>
              <a:t>(3.8x FLOPS)</a:t>
            </a:r>
          </a:p>
        </p:txBody>
      </p:sp>
    </p:spTree>
    <p:extLst>
      <p:ext uri="{BB962C8B-B14F-4D97-AF65-F5344CB8AC3E}">
        <p14:creationId xmlns:p14="http://schemas.microsoft.com/office/powerpoint/2010/main" val="10153244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a:t>
            </a:r>
            <a:r>
              <a:rPr lang="en-US" dirty="0" smtClean="0">
                <a:solidFill>
                  <a:srgbClr val="C00000"/>
                </a:solidFill>
              </a:rPr>
              <a:t>Trend </a:t>
            </a:r>
            <a:r>
              <a:rPr lang="en-US" dirty="0">
                <a:solidFill>
                  <a:srgbClr val="C00000"/>
                </a:solidFill>
              </a:rPr>
              <a:t>3</a:t>
            </a:r>
            <a:r>
              <a:rPr lang="en-US" dirty="0" smtClean="0">
                <a:solidFill>
                  <a:srgbClr val="C00000"/>
                </a:solidFill>
              </a:rPr>
              <a:t>:</a:t>
            </a:r>
            <a:r>
              <a:rPr lang="en-US" dirty="0" smtClean="0"/>
              <a:t> More Data / </a:t>
            </a:r>
            <a:r>
              <a:rPr lang="en-US" dirty="0" err="1" smtClean="0"/>
              <a:t>Pretraining</a:t>
            </a:r>
            <a:endParaRPr lang="en-US" dirty="0"/>
          </a:p>
        </p:txBody>
      </p:sp>
      <p:graphicFrame>
        <p:nvGraphicFramePr>
          <p:cNvPr id="3" name="Chart 2"/>
          <p:cNvGraphicFramePr/>
          <p:nvPr>
            <p:extLst>
              <p:ext uri="{D42A27DB-BD31-4B8C-83A1-F6EECF244321}">
                <p14:modId xmlns:p14="http://schemas.microsoft.com/office/powerpoint/2010/main" val="1489719367"/>
              </p:ext>
            </p:extLst>
          </p:nvPr>
        </p:nvGraphicFramePr>
        <p:xfrm>
          <a:off x="1" y="-882309"/>
          <a:ext cx="12192000"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Box 3"/>
          <p:cNvSpPr txBox="1"/>
          <p:nvPr/>
        </p:nvSpPr>
        <p:spPr>
          <a:xfrm>
            <a:off x="647256" y="4966724"/>
            <a:ext cx="1753492" cy="1323439"/>
          </a:xfrm>
          <a:prstGeom prst="rect">
            <a:avLst/>
          </a:prstGeom>
          <a:noFill/>
        </p:spPr>
        <p:txBody>
          <a:bodyPr wrap="non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000" dirty="0" smtClean="0"/>
              <a:t>Mask R-CNN</a:t>
            </a:r>
          </a:p>
          <a:p>
            <a:pPr algn="ctr"/>
            <a:r>
              <a:rPr lang="en-US" sz="2000" dirty="0" smtClean="0"/>
              <a:t>ResNet-50-FPN</a:t>
            </a:r>
          </a:p>
          <a:p>
            <a:pPr algn="ctr"/>
            <a:r>
              <a:rPr lang="en-US" sz="2000" dirty="0" smtClean="0"/>
              <a:t>ImageNet-1k</a:t>
            </a:r>
            <a:br>
              <a:rPr lang="en-US" sz="2000" dirty="0" smtClean="0"/>
            </a:br>
            <a:r>
              <a:rPr lang="en-US" sz="2000" dirty="0" err="1" smtClean="0"/>
              <a:t>pretraining</a:t>
            </a:r>
            <a:endParaRPr lang="en-US" sz="2000" dirty="0" smtClean="0"/>
          </a:p>
        </p:txBody>
      </p:sp>
      <p:sp>
        <p:nvSpPr>
          <p:cNvPr id="5" name="TextBox 4"/>
          <p:cNvSpPr txBox="1"/>
          <p:nvPr/>
        </p:nvSpPr>
        <p:spPr>
          <a:xfrm>
            <a:off x="5176260" y="1879521"/>
            <a:ext cx="1839479" cy="461665"/>
          </a:xfrm>
          <a:prstGeom prst="rect">
            <a:avLst/>
          </a:prstGeom>
          <a:noFill/>
        </p:spPr>
        <p:txBody>
          <a:bodyPr wrap="non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400" smtClean="0"/>
              <a:t>COCO box AP</a:t>
            </a:r>
            <a:endParaRPr lang="en-US" sz="2400" dirty="0" smtClean="0"/>
          </a:p>
        </p:txBody>
      </p:sp>
      <p:sp>
        <p:nvSpPr>
          <p:cNvPr id="6" name="TextBox 5"/>
          <p:cNvSpPr txBox="1"/>
          <p:nvPr/>
        </p:nvSpPr>
        <p:spPr>
          <a:xfrm>
            <a:off x="3614288" y="4966724"/>
            <a:ext cx="1883336" cy="1323439"/>
          </a:xfrm>
          <a:prstGeom prst="rect">
            <a:avLst/>
          </a:prstGeom>
          <a:noFill/>
        </p:spPr>
        <p:txBody>
          <a:bodyPr wrap="non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000" dirty="0" smtClean="0"/>
              <a:t>Mask R-CNN</a:t>
            </a:r>
          </a:p>
          <a:p>
            <a:pPr algn="ctr"/>
            <a:r>
              <a:rPr lang="en-US" sz="2000" dirty="0" smtClean="0"/>
              <a:t>ResNet-101-FPN</a:t>
            </a:r>
          </a:p>
          <a:p>
            <a:pPr algn="ctr"/>
            <a:r>
              <a:rPr lang="en-US" sz="2000" dirty="0"/>
              <a:t>ImageNet-1k</a:t>
            </a:r>
            <a:br>
              <a:rPr lang="en-US" sz="2000" dirty="0"/>
            </a:br>
            <a:r>
              <a:rPr lang="en-US" sz="2000" dirty="0" err="1"/>
              <a:t>pretraining</a:t>
            </a:r>
            <a:endParaRPr lang="en-US" sz="2000" dirty="0"/>
          </a:p>
        </p:txBody>
      </p:sp>
      <p:sp>
        <p:nvSpPr>
          <p:cNvPr id="7" name="TextBox 6"/>
          <p:cNvSpPr txBox="1"/>
          <p:nvPr/>
        </p:nvSpPr>
        <p:spPr>
          <a:xfrm>
            <a:off x="6321338" y="4960028"/>
            <a:ext cx="2727157" cy="1323439"/>
          </a:xfrm>
          <a:prstGeom prst="rect">
            <a:avLst/>
          </a:prstGeom>
          <a:noFill/>
        </p:spPr>
        <p:txBody>
          <a:bodyPr wrap="non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000" dirty="0" smtClean="0"/>
              <a:t>Mask R-CNN</a:t>
            </a:r>
          </a:p>
          <a:p>
            <a:pPr algn="ctr"/>
            <a:r>
              <a:rPr lang="en-US" sz="2000" dirty="0" smtClean="0"/>
              <a:t>ResNeXt-101-64x4d-FPN</a:t>
            </a:r>
          </a:p>
          <a:p>
            <a:pPr algn="ctr"/>
            <a:r>
              <a:rPr lang="en-US" sz="2000" dirty="0"/>
              <a:t>ImageNet-1k</a:t>
            </a:r>
            <a:br>
              <a:rPr lang="en-US" sz="2000" dirty="0"/>
            </a:br>
            <a:r>
              <a:rPr lang="en-US" sz="2000" dirty="0" err="1"/>
              <a:t>pretraining</a:t>
            </a:r>
            <a:endParaRPr lang="en-US" sz="2000" dirty="0"/>
          </a:p>
        </p:txBody>
      </p:sp>
      <p:sp>
        <p:nvSpPr>
          <p:cNvPr id="8" name="TextBox 7"/>
          <p:cNvSpPr txBox="1"/>
          <p:nvPr/>
        </p:nvSpPr>
        <p:spPr>
          <a:xfrm>
            <a:off x="9320837" y="4960027"/>
            <a:ext cx="2727157" cy="1631216"/>
          </a:xfrm>
          <a:prstGeom prst="rect">
            <a:avLst/>
          </a:prstGeom>
          <a:noFill/>
        </p:spPr>
        <p:txBody>
          <a:bodyPr wrap="non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000" dirty="0" smtClean="0"/>
              <a:t>Mask R-CNN</a:t>
            </a:r>
          </a:p>
          <a:p>
            <a:pPr algn="ctr"/>
            <a:r>
              <a:rPr lang="en-US" sz="2000" dirty="0" smtClean="0"/>
              <a:t>ResNeXt-101-64x4d-FPN</a:t>
            </a:r>
          </a:p>
          <a:p>
            <a:pPr algn="ctr"/>
            <a:r>
              <a:rPr lang="en-US" sz="2000" dirty="0" smtClean="0">
                <a:solidFill>
                  <a:srgbClr val="C00000"/>
                </a:solidFill>
              </a:rPr>
              <a:t>ImageNet-5k</a:t>
            </a:r>
            <a:r>
              <a:rPr lang="en-US" sz="2000" dirty="0">
                <a:solidFill>
                  <a:srgbClr val="C00000"/>
                </a:solidFill>
              </a:rPr>
              <a:t/>
            </a:r>
            <a:br>
              <a:rPr lang="en-US" sz="2000" dirty="0">
                <a:solidFill>
                  <a:srgbClr val="C00000"/>
                </a:solidFill>
              </a:rPr>
            </a:br>
            <a:r>
              <a:rPr lang="en-US" sz="2000" dirty="0" err="1" smtClean="0">
                <a:solidFill>
                  <a:srgbClr val="C00000"/>
                </a:solidFill>
              </a:rPr>
              <a:t>pretraining</a:t>
            </a:r>
            <a:endParaRPr lang="en-US" sz="2000" dirty="0" smtClean="0">
              <a:solidFill>
                <a:srgbClr val="C00000"/>
              </a:solidFill>
            </a:endParaRPr>
          </a:p>
          <a:p>
            <a:pPr algn="ctr"/>
            <a:r>
              <a:rPr lang="en-US" sz="2000" dirty="0" smtClean="0">
                <a:solidFill>
                  <a:srgbClr val="C00000"/>
                </a:solidFill>
              </a:rPr>
              <a:t>(5x </a:t>
            </a:r>
            <a:r>
              <a:rPr lang="en-US" sz="2000" dirty="0" err="1" smtClean="0">
                <a:solidFill>
                  <a:srgbClr val="C00000"/>
                </a:solidFill>
              </a:rPr>
              <a:t>pretraining</a:t>
            </a:r>
            <a:r>
              <a:rPr lang="en-US" sz="2000" dirty="0" smtClean="0">
                <a:solidFill>
                  <a:srgbClr val="C00000"/>
                </a:solidFill>
              </a:rPr>
              <a:t> data)</a:t>
            </a:r>
            <a:endParaRPr lang="en-US" sz="2000" dirty="0">
              <a:solidFill>
                <a:srgbClr val="C00000"/>
              </a:solidFill>
            </a:endParaRPr>
          </a:p>
        </p:txBody>
      </p:sp>
    </p:spTree>
    <p:extLst>
      <p:ext uri="{BB962C8B-B14F-4D97-AF65-F5344CB8AC3E}">
        <p14:creationId xmlns:p14="http://schemas.microsoft.com/office/powerpoint/2010/main" val="11982515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00000"/>
                </a:solidFill>
              </a:rPr>
              <a:t>Trend 4:</a:t>
            </a:r>
            <a:r>
              <a:rPr lang="en-US" dirty="0"/>
              <a:t> Domain Specific Knowledge</a:t>
            </a:r>
          </a:p>
        </p:txBody>
      </p:sp>
      <p:sp>
        <p:nvSpPr>
          <p:cNvPr id="3" name="Content Placeholder 2"/>
          <p:cNvSpPr>
            <a:spLocks noGrp="1"/>
          </p:cNvSpPr>
          <p:nvPr>
            <p:ph idx="1"/>
          </p:nvPr>
        </p:nvSpPr>
        <p:spPr>
          <a:xfrm>
            <a:off x="838200" y="1825625"/>
            <a:ext cx="10515600" cy="4732338"/>
          </a:xfrm>
        </p:spPr>
        <p:txBody>
          <a:bodyPr>
            <a:normAutofit fontScale="92500"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solidFill>
                  <a:srgbClr val="C00000"/>
                </a:solidFill>
              </a:rPr>
              <a:t>Region Proposal Network (RPN) </a:t>
            </a:r>
            <a:br>
              <a:rPr lang="en-US" dirty="0" smtClean="0">
                <a:solidFill>
                  <a:srgbClr val="C00000"/>
                </a:solidFill>
              </a:rPr>
            </a:br>
            <a:r>
              <a:rPr lang="en-US" dirty="0" smtClean="0"/>
              <a:t>	vs. direct regression (e.g., YOLO v1)</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solidFill>
                  <a:srgbClr val="C00000"/>
                </a:solidFill>
              </a:rPr>
              <a:t>Feature Pyramid Network (FPN) </a:t>
            </a:r>
          </a:p>
          <a:p>
            <a:pPr marL="0" marR="0" lvl="0" indent="0" defTabSz="914400" eaLnBrk="1" fontAlgn="auto" latinLnBrk="0" hangingPunct="1">
              <a:lnSpc>
                <a:spcPct val="100000"/>
              </a:lnSpc>
              <a:spcBef>
                <a:spcPts val="0"/>
              </a:spcBef>
              <a:spcAft>
                <a:spcPts val="0"/>
              </a:spcAft>
              <a:buClrTx/>
              <a:buSzTx/>
              <a:buFontTx/>
              <a:buNone/>
              <a:tabLst/>
              <a:defRPr/>
            </a:pPr>
            <a:r>
              <a:rPr lang="en-US" dirty="0"/>
              <a:t>	</a:t>
            </a:r>
            <a:r>
              <a:rPr lang="en-US" dirty="0" smtClean="0"/>
              <a:t>vs. using a single feature scale</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err="1" smtClean="0">
                <a:solidFill>
                  <a:srgbClr val="C00000"/>
                </a:solidFill>
              </a:rPr>
              <a:t>RoIAlign</a:t>
            </a:r>
            <a:r>
              <a:rPr lang="en-US" dirty="0" smtClean="0">
                <a:solidFill>
                  <a:srgbClr val="C00000"/>
                </a:solidFill>
              </a:rPr>
              <a:t> </a:t>
            </a:r>
          </a:p>
          <a:p>
            <a:pPr marL="0" marR="0" lvl="0" indent="0" defTabSz="914400" eaLnBrk="1" fontAlgn="auto" latinLnBrk="0" hangingPunct="1">
              <a:lnSpc>
                <a:spcPct val="100000"/>
              </a:lnSpc>
              <a:spcBef>
                <a:spcPts val="0"/>
              </a:spcBef>
              <a:spcAft>
                <a:spcPts val="0"/>
              </a:spcAft>
              <a:buClrTx/>
              <a:buSzTx/>
              <a:buFontTx/>
              <a:buNone/>
              <a:tabLst/>
              <a:defRPr/>
            </a:pPr>
            <a:r>
              <a:rPr lang="en-US" dirty="0"/>
              <a:t>	</a:t>
            </a:r>
            <a:r>
              <a:rPr lang="en-US" dirty="0" smtClean="0"/>
              <a:t>vs. </a:t>
            </a:r>
            <a:r>
              <a:rPr lang="en-US" dirty="0" err="1" smtClean="0"/>
              <a:t>RoIPool</a:t>
            </a: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solidFill>
                  <a:srgbClr val="C00000"/>
                </a:solidFill>
              </a:rPr>
              <a:t>Caveat:</a:t>
            </a:r>
            <a:r>
              <a:rPr lang="en-US" dirty="0" smtClean="0"/>
              <a:t> we’ve observed diminishing returns in some cases when using larger models (e.g., deformable </a:t>
            </a:r>
            <a:r>
              <a:rPr lang="en-US" dirty="0" err="1" smtClean="0"/>
              <a:t>RoIAlign</a:t>
            </a:r>
            <a:r>
              <a:rPr lang="en-US" dirty="0" smtClean="0"/>
              <a:t> and squeeze-excitation context showed improvements on R-50 that vanished on X-101)</a:t>
            </a:r>
          </a:p>
        </p:txBody>
      </p:sp>
      <p:sp>
        <p:nvSpPr>
          <p:cNvPr id="4" name="TextBox 3"/>
          <p:cNvSpPr txBox="1"/>
          <p:nvPr/>
        </p:nvSpPr>
        <p:spPr>
          <a:xfrm>
            <a:off x="3459220" y="6273225"/>
            <a:ext cx="5273560" cy="584775"/>
          </a:xfrm>
          <a:prstGeom prst="rect">
            <a:avLst/>
          </a:prstGeom>
          <a:noFill/>
        </p:spPr>
        <p:txBody>
          <a:bodyPr wrap="none" rtlCol="0">
            <a:spAutoFit/>
          </a:bodyPr>
          <a:lstStyle/>
          <a:p>
            <a:pPr algn="ctr"/>
            <a:r>
              <a:rPr lang="en-US" sz="1600" dirty="0" smtClean="0"/>
              <a:t>Dai et al. Deformable Convolutional Networks. ICCV 2017.</a:t>
            </a:r>
          </a:p>
          <a:p>
            <a:pPr algn="ctr"/>
            <a:r>
              <a:rPr lang="en-US" sz="1600" dirty="0" smtClean="0"/>
              <a:t>Hu, Shen, Sun. Squeeze-and-Excitation Networks. </a:t>
            </a:r>
            <a:r>
              <a:rPr lang="en-US" sz="1600" dirty="0" err="1" smtClean="0"/>
              <a:t>ArXiv</a:t>
            </a:r>
            <a:r>
              <a:rPr lang="en-US" sz="1600" dirty="0" smtClean="0"/>
              <a:t> 2017.</a:t>
            </a:r>
            <a:endParaRPr lang="en-US" sz="1600" dirty="0"/>
          </a:p>
        </p:txBody>
      </p:sp>
    </p:spTree>
    <p:extLst>
      <p:ext uri="{BB962C8B-B14F-4D97-AF65-F5344CB8AC3E}">
        <p14:creationId xmlns:p14="http://schemas.microsoft.com/office/powerpoint/2010/main" val="121240065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p:nvPr>
            <p:extLst/>
          </p:nvPr>
        </p:nvGraphicFramePr>
        <p:xfrm>
          <a:off x="1" y="1"/>
          <a:ext cx="12192000" cy="6858000"/>
        </p:xfrm>
        <a:graphic>
          <a:graphicData uri="http://schemas.openxmlformats.org/drawingml/2006/chart">
            <c:chart xmlns:c="http://schemas.openxmlformats.org/drawingml/2006/chart" xmlns:r="http://schemas.openxmlformats.org/officeDocument/2006/relationships" r:id="rId3"/>
          </a:graphicData>
        </a:graphic>
      </p:graphicFrame>
      <p:sp>
        <p:nvSpPr>
          <p:cNvPr id="20" name="TextBox 19"/>
          <p:cNvSpPr txBox="1"/>
          <p:nvPr/>
        </p:nvSpPr>
        <p:spPr>
          <a:xfrm>
            <a:off x="10822260" y="1979408"/>
            <a:ext cx="913520" cy="830997"/>
          </a:xfrm>
          <a:prstGeom prst="rect">
            <a:avLst/>
          </a:prstGeom>
          <a:noFill/>
        </p:spPr>
        <p:txBody>
          <a:bodyPr wrap="none" rtlCol="0">
            <a:spAutoFit/>
          </a:bodyPr>
          <a:lstStyle/>
          <a:p>
            <a:r>
              <a:rPr lang="en-US" sz="2400" dirty="0" smtClean="0">
                <a:solidFill>
                  <a:schemeClr val="tx2"/>
                </a:solidFill>
              </a:rPr>
              <a:t>Today</a:t>
            </a:r>
          </a:p>
          <a:p>
            <a:r>
              <a:rPr lang="en-US" sz="2400" dirty="0" smtClean="0">
                <a:solidFill>
                  <a:schemeClr val="tx2"/>
                </a:solidFill>
              </a:rPr>
              <a:t>2017</a:t>
            </a:r>
            <a:endParaRPr lang="en-US" sz="2400" dirty="0">
              <a:solidFill>
                <a:schemeClr val="tx2"/>
              </a:solidFill>
            </a:endParaRPr>
          </a:p>
        </p:txBody>
      </p:sp>
      <p:sp>
        <p:nvSpPr>
          <p:cNvPr id="25" name="TextBox 24"/>
          <p:cNvSpPr txBox="1"/>
          <p:nvPr/>
        </p:nvSpPr>
        <p:spPr>
          <a:xfrm>
            <a:off x="2206222" y="1979406"/>
            <a:ext cx="806631" cy="830997"/>
          </a:xfrm>
          <a:prstGeom prst="rect">
            <a:avLst/>
          </a:prstGeom>
          <a:noFill/>
        </p:spPr>
        <p:txBody>
          <a:bodyPr wrap="none" rtlCol="0">
            <a:spAutoFit/>
          </a:bodyPr>
          <a:lstStyle/>
          <a:p>
            <a:pPr algn="ctr"/>
            <a:r>
              <a:rPr lang="en-US" sz="2400" dirty="0">
                <a:solidFill>
                  <a:schemeClr val="tx2"/>
                </a:solidFill>
              </a:rPr>
              <a:t>E</a:t>
            </a:r>
            <a:r>
              <a:rPr lang="en-US" sz="2400" dirty="0" smtClean="0">
                <a:solidFill>
                  <a:schemeClr val="tx2"/>
                </a:solidFill>
              </a:rPr>
              <a:t>arly</a:t>
            </a:r>
          </a:p>
          <a:p>
            <a:pPr algn="ctr"/>
            <a:r>
              <a:rPr lang="en-US" sz="2400" dirty="0" smtClean="0">
                <a:solidFill>
                  <a:schemeClr val="tx2"/>
                </a:solidFill>
              </a:rPr>
              <a:t>2015</a:t>
            </a:r>
            <a:endParaRPr lang="en-US" sz="2400" dirty="0">
              <a:solidFill>
                <a:schemeClr val="tx2"/>
              </a:solidFill>
            </a:endParaRPr>
          </a:p>
        </p:txBody>
      </p:sp>
      <p:sp>
        <p:nvSpPr>
          <p:cNvPr id="15" name="TextBox 14"/>
          <p:cNvSpPr txBox="1"/>
          <p:nvPr/>
        </p:nvSpPr>
        <p:spPr>
          <a:xfrm>
            <a:off x="411707" y="5861152"/>
            <a:ext cx="930255" cy="646331"/>
          </a:xfrm>
          <a:prstGeom prst="rect">
            <a:avLst/>
          </a:prstGeom>
          <a:noFill/>
        </p:spPr>
        <p:txBody>
          <a:bodyPr wrap="none" rtlCol="0">
            <a:spAutoFit/>
          </a:bodyPr>
          <a:lstStyle/>
          <a:p>
            <a:pPr algn="ctr"/>
            <a:r>
              <a:rPr lang="en-US" dirty="0" smtClean="0"/>
              <a:t>DPM</a:t>
            </a:r>
          </a:p>
          <a:p>
            <a:pPr algn="ctr"/>
            <a:r>
              <a:rPr lang="en-US" dirty="0" smtClean="0"/>
              <a:t>(Pre DL)</a:t>
            </a:r>
          </a:p>
        </p:txBody>
      </p:sp>
      <p:sp>
        <p:nvSpPr>
          <p:cNvPr id="26" name="TextBox 25"/>
          <p:cNvSpPr txBox="1"/>
          <p:nvPr/>
        </p:nvSpPr>
        <p:spPr>
          <a:xfrm>
            <a:off x="1994915" y="5863650"/>
            <a:ext cx="1229247" cy="646331"/>
          </a:xfrm>
          <a:prstGeom prst="rect">
            <a:avLst/>
          </a:prstGeom>
          <a:noFill/>
        </p:spPr>
        <p:txBody>
          <a:bodyPr wrap="none" rtlCol="0">
            <a:spAutoFit/>
          </a:bodyPr>
          <a:lstStyle/>
          <a:p>
            <a:pPr algn="ctr"/>
            <a:r>
              <a:rPr lang="en-US" dirty="0" smtClean="0"/>
              <a:t>Fast R-CNN</a:t>
            </a:r>
          </a:p>
          <a:p>
            <a:pPr algn="ctr"/>
            <a:r>
              <a:rPr lang="en-US" dirty="0" smtClean="0"/>
              <a:t>(</a:t>
            </a:r>
            <a:r>
              <a:rPr lang="en-US" dirty="0" err="1" smtClean="0"/>
              <a:t>AlexNet</a:t>
            </a:r>
            <a:r>
              <a:rPr lang="en-US" dirty="0" smtClean="0"/>
              <a:t>)</a:t>
            </a:r>
          </a:p>
        </p:txBody>
      </p:sp>
      <p:sp>
        <p:nvSpPr>
          <p:cNvPr id="28" name="TextBox 27"/>
          <p:cNvSpPr txBox="1"/>
          <p:nvPr/>
        </p:nvSpPr>
        <p:spPr>
          <a:xfrm>
            <a:off x="3737257" y="5861152"/>
            <a:ext cx="1229247" cy="646331"/>
          </a:xfrm>
          <a:prstGeom prst="rect">
            <a:avLst/>
          </a:prstGeom>
          <a:noFill/>
        </p:spPr>
        <p:txBody>
          <a:bodyPr wrap="none" rtlCol="0">
            <a:spAutoFit/>
          </a:bodyPr>
          <a:lstStyle/>
          <a:p>
            <a:pPr algn="ctr"/>
            <a:r>
              <a:rPr lang="en-US" dirty="0" smtClean="0"/>
              <a:t>Fast R-CNN</a:t>
            </a:r>
          </a:p>
          <a:p>
            <a:pPr algn="ctr"/>
            <a:r>
              <a:rPr lang="en-US" dirty="0" smtClean="0"/>
              <a:t>(VGG-16)</a:t>
            </a:r>
          </a:p>
        </p:txBody>
      </p:sp>
      <p:sp>
        <p:nvSpPr>
          <p:cNvPr id="29" name="TextBox 28"/>
          <p:cNvSpPr txBox="1"/>
          <p:nvPr/>
        </p:nvSpPr>
        <p:spPr>
          <a:xfrm>
            <a:off x="7127374" y="5861151"/>
            <a:ext cx="1422505" cy="646331"/>
          </a:xfrm>
          <a:prstGeom prst="rect">
            <a:avLst/>
          </a:prstGeom>
          <a:noFill/>
        </p:spPr>
        <p:txBody>
          <a:bodyPr wrap="none" rtlCol="0">
            <a:spAutoFit/>
          </a:bodyPr>
          <a:lstStyle/>
          <a:p>
            <a:pPr algn="ctr"/>
            <a:r>
              <a:rPr lang="en-US" dirty="0" smtClean="0"/>
              <a:t>Faster R-CNN</a:t>
            </a:r>
          </a:p>
          <a:p>
            <a:pPr algn="ctr"/>
            <a:r>
              <a:rPr lang="en-US" dirty="0" smtClean="0"/>
              <a:t>(ResNet-50)</a:t>
            </a:r>
          </a:p>
        </p:txBody>
      </p:sp>
      <p:sp>
        <p:nvSpPr>
          <p:cNvPr id="30" name="TextBox 29"/>
          <p:cNvSpPr txBox="1"/>
          <p:nvPr/>
        </p:nvSpPr>
        <p:spPr>
          <a:xfrm>
            <a:off x="8870792" y="5861151"/>
            <a:ext cx="1427890" cy="646331"/>
          </a:xfrm>
          <a:prstGeom prst="rect">
            <a:avLst/>
          </a:prstGeom>
          <a:noFill/>
        </p:spPr>
        <p:txBody>
          <a:bodyPr wrap="none" rtlCol="0">
            <a:spAutoFit/>
          </a:bodyPr>
          <a:lstStyle/>
          <a:p>
            <a:pPr algn="ctr"/>
            <a:r>
              <a:rPr lang="en-US" dirty="0" smtClean="0"/>
              <a:t>Faster R-CNN</a:t>
            </a:r>
          </a:p>
          <a:p>
            <a:pPr algn="ctr"/>
            <a:r>
              <a:rPr lang="en-US" dirty="0" smtClean="0"/>
              <a:t>(R-101-FPN)</a:t>
            </a:r>
          </a:p>
        </p:txBody>
      </p:sp>
      <p:sp>
        <p:nvSpPr>
          <p:cNvPr id="31" name="TextBox 30"/>
          <p:cNvSpPr txBox="1"/>
          <p:nvPr/>
        </p:nvSpPr>
        <p:spPr>
          <a:xfrm>
            <a:off x="10640319" y="5861151"/>
            <a:ext cx="1356462" cy="646331"/>
          </a:xfrm>
          <a:prstGeom prst="rect">
            <a:avLst/>
          </a:prstGeom>
          <a:noFill/>
        </p:spPr>
        <p:txBody>
          <a:bodyPr wrap="none" rtlCol="0">
            <a:spAutoFit/>
          </a:bodyPr>
          <a:lstStyle/>
          <a:p>
            <a:pPr algn="ctr"/>
            <a:r>
              <a:rPr lang="en-US" dirty="0" smtClean="0"/>
              <a:t>Mask R-CNN</a:t>
            </a:r>
          </a:p>
          <a:p>
            <a:pPr algn="ctr"/>
            <a:r>
              <a:rPr lang="en-US" dirty="0" smtClean="0"/>
              <a:t>(X-152-FPN)</a:t>
            </a:r>
          </a:p>
        </p:txBody>
      </p:sp>
      <p:sp>
        <p:nvSpPr>
          <p:cNvPr id="17" name="TextBox 16"/>
          <p:cNvSpPr txBox="1"/>
          <p:nvPr/>
        </p:nvSpPr>
        <p:spPr>
          <a:xfrm>
            <a:off x="138111" y="1979407"/>
            <a:ext cx="1460143" cy="1200329"/>
          </a:xfrm>
          <a:prstGeom prst="rect">
            <a:avLst/>
          </a:prstGeom>
          <a:noFill/>
        </p:spPr>
        <p:txBody>
          <a:bodyPr wrap="none" rtlCol="0">
            <a:spAutoFit/>
          </a:bodyPr>
          <a:lstStyle/>
          <a:p>
            <a:pPr algn="ctr"/>
            <a:r>
              <a:rPr lang="en-US" sz="2400" dirty="0" smtClean="0">
                <a:solidFill>
                  <a:schemeClr val="tx2"/>
                </a:solidFill>
              </a:rPr>
              <a:t>Past</a:t>
            </a:r>
          </a:p>
          <a:p>
            <a:pPr algn="ctr"/>
            <a:r>
              <a:rPr lang="en-US" sz="2400" dirty="0" smtClean="0">
                <a:solidFill>
                  <a:schemeClr val="tx2"/>
                </a:solidFill>
              </a:rPr>
              <a:t>(best circa</a:t>
            </a:r>
          </a:p>
          <a:p>
            <a:pPr algn="ctr"/>
            <a:r>
              <a:rPr lang="en-US" sz="2400" dirty="0" smtClean="0">
                <a:solidFill>
                  <a:schemeClr val="tx2"/>
                </a:solidFill>
              </a:rPr>
              <a:t>2012)</a:t>
            </a:r>
            <a:endParaRPr lang="en-US" sz="2400" dirty="0">
              <a:solidFill>
                <a:schemeClr val="tx2"/>
              </a:solidFill>
            </a:endParaRPr>
          </a:p>
        </p:txBody>
      </p:sp>
      <p:sp>
        <p:nvSpPr>
          <p:cNvPr id="3" name="Oval 2"/>
          <p:cNvSpPr/>
          <p:nvPr/>
        </p:nvSpPr>
        <p:spPr>
          <a:xfrm>
            <a:off x="11019909" y="3011263"/>
            <a:ext cx="608161" cy="606902"/>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3569636" y="457200"/>
            <a:ext cx="5052730" cy="769441"/>
          </a:xfrm>
          <a:prstGeom prst="rect">
            <a:avLst/>
          </a:prstGeom>
          <a:noFill/>
        </p:spPr>
        <p:txBody>
          <a:bodyPr wrap="none" rtlCol="0">
            <a:spAutoFit/>
          </a:bodyPr>
          <a:lstStyle/>
          <a:p>
            <a:pPr algn="ctr"/>
            <a:r>
              <a:rPr lang="en-US" sz="4400" dirty="0" smtClean="0">
                <a:solidFill>
                  <a:srgbClr val="C00000"/>
                </a:solidFill>
              </a:rPr>
              <a:t>3a. How good is this?</a:t>
            </a:r>
            <a:endParaRPr lang="en-US" sz="4400" dirty="0">
              <a:solidFill>
                <a:srgbClr val="C00000"/>
              </a:solidFill>
            </a:endParaRPr>
          </a:p>
        </p:txBody>
      </p:sp>
      <p:cxnSp>
        <p:nvCxnSpPr>
          <p:cNvPr id="7" name="Straight Arrow Connector 6"/>
          <p:cNvCxnSpPr>
            <a:stCxn id="5" idx="2"/>
            <a:endCxn id="3" idx="1"/>
          </p:cNvCxnSpPr>
          <p:nvPr/>
        </p:nvCxnSpPr>
        <p:spPr>
          <a:xfrm>
            <a:off x="6096001" y="1226641"/>
            <a:ext cx="5012971" cy="1873501"/>
          </a:xfrm>
          <a:prstGeom prst="straightConnector1">
            <a:avLst/>
          </a:prstGeom>
          <a:ln w="254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229679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6900" y="0"/>
            <a:ext cx="5893594" cy="6858000"/>
          </a:xfrm>
          <a:prstGeom prst="rect">
            <a:avLst/>
          </a:prstGeom>
        </p:spPr>
      </p:pic>
    </p:spTree>
    <p:extLst>
      <p:ext uri="{BB962C8B-B14F-4D97-AF65-F5344CB8AC3E}">
        <p14:creationId xmlns:p14="http://schemas.microsoft.com/office/powerpoint/2010/main" val="72578939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6515" y="0"/>
            <a:ext cx="10278970" cy="6858000"/>
          </a:xfrm>
          <a:prstGeom prst="rect">
            <a:avLst/>
          </a:prstGeom>
        </p:spPr>
      </p:pic>
    </p:spTree>
    <p:extLst>
      <p:ext uri="{BB962C8B-B14F-4D97-AF65-F5344CB8AC3E}">
        <p14:creationId xmlns:p14="http://schemas.microsoft.com/office/powerpoint/2010/main" val="6352636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4450" y="-1"/>
            <a:ext cx="10303100" cy="6858001"/>
          </a:xfrm>
          <a:prstGeom prst="rect">
            <a:avLst/>
          </a:prstGeom>
        </p:spPr>
      </p:pic>
    </p:spTree>
    <p:extLst>
      <p:ext uri="{BB962C8B-B14F-4D97-AF65-F5344CB8AC3E}">
        <p14:creationId xmlns:p14="http://schemas.microsoft.com/office/powerpoint/2010/main" val="173431764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9407</TotalTime>
  <Words>1137</Words>
  <Application>Microsoft Macintosh PowerPoint</Application>
  <PresentationFormat>Widescreen</PresentationFormat>
  <Paragraphs>280</Paragraphs>
  <Slides>28</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Calibri</vt:lpstr>
      <vt:lpstr>Calibri Light</vt:lpstr>
      <vt:lpstr>Mangal</vt:lpstr>
      <vt:lpstr>Wingdings</vt:lpstr>
      <vt:lpstr>Arial</vt:lpstr>
      <vt:lpstr>Office Theme</vt:lpstr>
      <vt:lpstr>PowerPoint Presentation</vt:lpstr>
      <vt:lpstr>Trend 1: The Unreasonable Effectiveness of Tweaking Hyper-parameters</vt:lpstr>
      <vt:lpstr>Trend 2: Larger Models</vt:lpstr>
      <vt:lpstr>(Future?) Trend 3: More Data / Pretraining</vt:lpstr>
      <vt:lpstr>Trend 4: Domain Specific Knowledge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Is Object Detection Solved?</vt:lpstr>
      <vt:lpstr>PowerPoint Presentation</vt:lpstr>
      <vt:lpstr>Path 1: Continue what we’re doing</vt:lpstr>
      <vt:lpstr>Path 2: Define new Detection Problems</vt:lpstr>
      <vt:lpstr>Path 3: Object Detector as a Module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Instance-level Object Understand with Deep Learning</dc:title>
  <dc:creator>Ross Girshick</dc:creator>
  <cp:lastModifiedBy>Lisa Hendricks</cp:lastModifiedBy>
  <cp:revision>207</cp:revision>
  <dcterms:created xsi:type="dcterms:W3CDTF">2017-07-15T15:48:20Z</dcterms:created>
  <dcterms:modified xsi:type="dcterms:W3CDTF">2017-10-03T17:50:42Z</dcterms:modified>
</cp:coreProperties>
</file>